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65" r:id="rId4"/>
    <p:sldId id="267" r:id="rId5"/>
    <p:sldId id="271" r:id="rId6"/>
    <p:sldId id="272" r:id="rId7"/>
    <p:sldId id="273" r:id="rId8"/>
    <p:sldId id="274" r:id="rId9"/>
    <p:sldId id="275" r:id="rId10"/>
    <p:sldId id="276" r:id="rId11"/>
    <p:sldId id="277" r:id="rId12"/>
    <p:sldId id="278" r:id="rId13"/>
    <p:sldId id="279" r:id="rId14"/>
    <p:sldId id="280" r:id="rId15"/>
    <p:sldId id="281" r:id="rId16"/>
    <p:sldId id="282" r:id="rId17"/>
    <p:sldId id="283" r:id="rId18"/>
    <p:sldId id="284" r:id="rId19"/>
    <p:sldId id="285" r:id="rId20"/>
    <p:sldId id="286" r:id="rId21"/>
    <p:sldId id="287" r:id="rId22"/>
    <p:sldId id="288" r:id="rId23"/>
  </p:sldIdLst>
  <p:sldSz cx="12192000" cy="6858000"/>
  <p:notesSz cx="6858000" cy="9144000"/>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70" d="100"/>
          <a:sy n="70" d="100"/>
        </p:scale>
        <p:origin x="738" y="6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EDB8D36-303D-4180-8EBE-808E908F7CF5}"/>
              </a:ext>
            </a:extLst>
          </p:cNvPr>
          <p:cNvSpPr>
            <a:spLocks noGrp="1"/>
          </p:cNvSpPr>
          <p:nvPr>
            <p:ph type="ctrTitle"/>
          </p:nvPr>
        </p:nvSpPr>
        <p:spPr>
          <a:xfrm>
            <a:off x="1524000" y="1122363"/>
            <a:ext cx="9144000" cy="2387600"/>
          </a:xfrm>
        </p:spPr>
        <p:txBody>
          <a:bodyPr anchor="b"/>
          <a:lstStyle>
            <a:lvl1pPr algn="ctr">
              <a:defRPr sz="6000"/>
            </a:lvl1pPr>
          </a:lstStyle>
          <a:p>
            <a:r>
              <a:rPr lang="de-DE"/>
              <a:t>Mastertitelformat bearbeiten</a:t>
            </a:r>
          </a:p>
        </p:txBody>
      </p:sp>
      <p:sp>
        <p:nvSpPr>
          <p:cNvPr id="3" name="Untertitel 2">
            <a:extLst>
              <a:ext uri="{FF2B5EF4-FFF2-40B4-BE49-F238E27FC236}">
                <a16:creationId xmlns:a16="http://schemas.microsoft.com/office/drawing/2014/main" id="{125E451C-F7DE-4D99-A725-529550C6C59B}"/>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a:t>Master-Untertitelformat bearbeiten</a:t>
            </a:r>
          </a:p>
        </p:txBody>
      </p:sp>
      <p:sp>
        <p:nvSpPr>
          <p:cNvPr id="4" name="Datumsplatzhalter 3">
            <a:extLst>
              <a:ext uri="{FF2B5EF4-FFF2-40B4-BE49-F238E27FC236}">
                <a16:creationId xmlns:a16="http://schemas.microsoft.com/office/drawing/2014/main" id="{05118D35-059B-43D2-AFBF-2F48EABFD393}"/>
              </a:ext>
            </a:extLst>
          </p:cNvPr>
          <p:cNvSpPr>
            <a:spLocks noGrp="1"/>
          </p:cNvSpPr>
          <p:nvPr>
            <p:ph type="dt" sz="half" idx="10"/>
          </p:nvPr>
        </p:nvSpPr>
        <p:spPr/>
        <p:txBody>
          <a:bodyPr/>
          <a:lstStyle/>
          <a:p>
            <a:fld id="{0EF5296D-1654-4065-97DE-B724888B7405}" type="datetimeFigureOut">
              <a:rPr lang="de-DE" smtClean="0"/>
              <a:t>17.02.2022</a:t>
            </a:fld>
            <a:endParaRPr lang="de-DE"/>
          </a:p>
        </p:txBody>
      </p:sp>
      <p:sp>
        <p:nvSpPr>
          <p:cNvPr id="5" name="Fußzeilenplatzhalter 4">
            <a:extLst>
              <a:ext uri="{FF2B5EF4-FFF2-40B4-BE49-F238E27FC236}">
                <a16:creationId xmlns:a16="http://schemas.microsoft.com/office/drawing/2014/main" id="{29F97F27-99C7-4C81-934B-28737F8D9E78}"/>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A61F0DE1-D4C8-4B6D-9A0B-706D665A11AE}"/>
              </a:ext>
            </a:extLst>
          </p:cNvPr>
          <p:cNvSpPr>
            <a:spLocks noGrp="1"/>
          </p:cNvSpPr>
          <p:nvPr>
            <p:ph type="sldNum" sz="quarter" idx="12"/>
          </p:nvPr>
        </p:nvSpPr>
        <p:spPr/>
        <p:txBody>
          <a:bodyPr/>
          <a:lstStyle/>
          <a:p>
            <a:fld id="{87DBAC8F-0E3F-4B67-B7D6-62EF30692BE4}" type="slidenum">
              <a:rPr lang="de-DE" smtClean="0"/>
              <a:t>‹Nr.›</a:t>
            </a:fld>
            <a:endParaRPr lang="de-DE"/>
          </a:p>
        </p:txBody>
      </p:sp>
    </p:spTree>
    <p:extLst>
      <p:ext uri="{BB962C8B-B14F-4D97-AF65-F5344CB8AC3E}">
        <p14:creationId xmlns:p14="http://schemas.microsoft.com/office/powerpoint/2010/main" val="111457797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47F74E4-14B6-41CC-80FF-E7C4E97CA543}"/>
              </a:ext>
            </a:extLst>
          </p:cNvPr>
          <p:cNvSpPr>
            <a:spLocks noGrp="1"/>
          </p:cNvSpPr>
          <p:nvPr>
            <p:ph type="title"/>
          </p:nvPr>
        </p:nvSpPr>
        <p:spPr/>
        <p:txBody>
          <a:bodyPr/>
          <a:lstStyle/>
          <a:p>
            <a:r>
              <a:rPr lang="de-DE"/>
              <a:t>Mastertitelformat bearbeiten</a:t>
            </a:r>
          </a:p>
        </p:txBody>
      </p:sp>
      <p:sp>
        <p:nvSpPr>
          <p:cNvPr id="3" name="Vertikaler Textplatzhalter 2">
            <a:extLst>
              <a:ext uri="{FF2B5EF4-FFF2-40B4-BE49-F238E27FC236}">
                <a16:creationId xmlns:a16="http://schemas.microsoft.com/office/drawing/2014/main" id="{146C683F-B626-4871-9632-C6193BF5EF8A}"/>
              </a:ext>
            </a:extLst>
          </p:cNvPr>
          <p:cNvSpPr>
            <a:spLocks noGrp="1"/>
          </p:cNvSpPr>
          <p:nvPr>
            <p:ph type="body" orient="vert" idx="1"/>
          </p:nvPr>
        </p:nvSpPr>
        <p:spPr/>
        <p:txBody>
          <a:bodyPr vert="eaVert"/>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a:extLst>
              <a:ext uri="{FF2B5EF4-FFF2-40B4-BE49-F238E27FC236}">
                <a16:creationId xmlns:a16="http://schemas.microsoft.com/office/drawing/2014/main" id="{035BD599-3EFE-499A-830F-C75C1DE1B17D}"/>
              </a:ext>
            </a:extLst>
          </p:cNvPr>
          <p:cNvSpPr>
            <a:spLocks noGrp="1"/>
          </p:cNvSpPr>
          <p:nvPr>
            <p:ph type="dt" sz="half" idx="10"/>
          </p:nvPr>
        </p:nvSpPr>
        <p:spPr/>
        <p:txBody>
          <a:bodyPr/>
          <a:lstStyle/>
          <a:p>
            <a:fld id="{0EF5296D-1654-4065-97DE-B724888B7405}" type="datetimeFigureOut">
              <a:rPr lang="de-DE" smtClean="0"/>
              <a:t>17.02.2022</a:t>
            </a:fld>
            <a:endParaRPr lang="de-DE"/>
          </a:p>
        </p:txBody>
      </p:sp>
      <p:sp>
        <p:nvSpPr>
          <p:cNvPr id="5" name="Fußzeilenplatzhalter 4">
            <a:extLst>
              <a:ext uri="{FF2B5EF4-FFF2-40B4-BE49-F238E27FC236}">
                <a16:creationId xmlns:a16="http://schemas.microsoft.com/office/drawing/2014/main" id="{ECC7A396-2CAF-46CF-B00B-B37CD47465E8}"/>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782013F6-E198-4CF8-AF42-2D875C3BE038}"/>
              </a:ext>
            </a:extLst>
          </p:cNvPr>
          <p:cNvSpPr>
            <a:spLocks noGrp="1"/>
          </p:cNvSpPr>
          <p:nvPr>
            <p:ph type="sldNum" sz="quarter" idx="12"/>
          </p:nvPr>
        </p:nvSpPr>
        <p:spPr/>
        <p:txBody>
          <a:bodyPr/>
          <a:lstStyle/>
          <a:p>
            <a:fld id="{87DBAC8F-0E3F-4B67-B7D6-62EF30692BE4}" type="slidenum">
              <a:rPr lang="de-DE" smtClean="0"/>
              <a:t>‹Nr.›</a:t>
            </a:fld>
            <a:endParaRPr lang="de-DE"/>
          </a:p>
        </p:txBody>
      </p:sp>
    </p:spTree>
    <p:extLst>
      <p:ext uri="{BB962C8B-B14F-4D97-AF65-F5344CB8AC3E}">
        <p14:creationId xmlns:p14="http://schemas.microsoft.com/office/powerpoint/2010/main" val="253805733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a:extLst>
              <a:ext uri="{FF2B5EF4-FFF2-40B4-BE49-F238E27FC236}">
                <a16:creationId xmlns:a16="http://schemas.microsoft.com/office/drawing/2014/main" id="{EFF865E3-D7CF-4DD9-AD16-1C4EDAFED046}"/>
              </a:ext>
            </a:extLst>
          </p:cNvPr>
          <p:cNvSpPr>
            <a:spLocks noGrp="1"/>
          </p:cNvSpPr>
          <p:nvPr>
            <p:ph type="title" orient="vert"/>
          </p:nvPr>
        </p:nvSpPr>
        <p:spPr>
          <a:xfrm>
            <a:off x="8724900" y="365125"/>
            <a:ext cx="2628900" cy="5811838"/>
          </a:xfrm>
        </p:spPr>
        <p:txBody>
          <a:bodyPr vert="eaVert"/>
          <a:lstStyle/>
          <a:p>
            <a:r>
              <a:rPr lang="de-DE"/>
              <a:t>Mastertitelformat bearbeiten</a:t>
            </a:r>
          </a:p>
        </p:txBody>
      </p:sp>
      <p:sp>
        <p:nvSpPr>
          <p:cNvPr id="3" name="Vertikaler Textplatzhalter 2">
            <a:extLst>
              <a:ext uri="{FF2B5EF4-FFF2-40B4-BE49-F238E27FC236}">
                <a16:creationId xmlns:a16="http://schemas.microsoft.com/office/drawing/2014/main" id="{046C0E30-4FA0-49EB-9165-E40528DDCFA7}"/>
              </a:ext>
            </a:extLst>
          </p:cNvPr>
          <p:cNvSpPr>
            <a:spLocks noGrp="1"/>
          </p:cNvSpPr>
          <p:nvPr>
            <p:ph type="body" orient="vert" idx="1"/>
          </p:nvPr>
        </p:nvSpPr>
        <p:spPr>
          <a:xfrm>
            <a:off x="838200" y="365125"/>
            <a:ext cx="7734300" cy="5811838"/>
          </a:xfrm>
        </p:spPr>
        <p:txBody>
          <a:bodyPr vert="eaVert"/>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a:extLst>
              <a:ext uri="{FF2B5EF4-FFF2-40B4-BE49-F238E27FC236}">
                <a16:creationId xmlns:a16="http://schemas.microsoft.com/office/drawing/2014/main" id="{3FE9A585-22D9-4548-90DD-C54EF16E3777}"/>
              </a:ext>
            </a:extLst>
          </p:cNvPr>
          <p:cNvSpPr>
            <a:spLocks noGrp="1"/>
          </p:cNvSpPr>
          <p:nvPr>
            <p:ph type="dt" sz="half" idx="10"/>
          </p:nvPr>
        </p:nvSpPr>
        <p:spPr/>
        <p:txBody>
          <a:bodyPr/>
          <a:lstStyle/>
          <a:p>
            <a:fld id="{0EF5296D-1654-4065-97DE-B724888B7405}" type="datetimeFigureOut">
              <a:rPr lang="de-DE" smtClean="0"/>
              <a:t>17.02.2022</a:t>
            </a:fld>
            <a:endParaRPr lang="de-DE"/>
          </a:p>
        </p:txBody>
      </p:sp>
      <p:sp>
        <p:nvSpPr>
          <p:cNvPr id="5" name="Fußzeilenplatzhalter 4">
            <a:extLst>
              <a:ext uri="{FF2B5EF4-FFF2-40B4-BE49-F238E27FC236}">
                <a16:creationId xmlns:a16="http://schemas.microsoft.com/office/drawing/2014/main" id="{B2CB56F8-EFC0-4966-A003-04B545E3B3DA}"/>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54412E89-7E88-4620-87FF-BBAFBEB14D41}"/>
              </a:ext>
            </a:extLst>
          </p:cNvPr>
          <p:cNvSpPr>
            <a:spLocks noGrp="1"/>
          </p:cNvSpPr>
          <p:nvPr>
            <p:ph type="sldNum" sz="quarter" idx="12"/>
          </p:nvPr>
        </p:nvSpPr>
        <p:spPr/>
        <p:txBody>
          <a:bodyPr/>
          <a:lstStyle/>
          <a:p>
            <a:fld id="{87DBAC8F-0E3F-4B67-B7D6-62EF30692BE4}" type="slidenum">
              <a:rPr lang="de-DE" smtClean="0"/>
              <a:t>‹Nr.›</a:t>
            </a:fld>
            <a:endParaRPr lang="de-DE"/>
          </a:p>
        </p:txBody>
      </p:sp>
    </p:spTree>
    <p:extLst>
      <p:ext uri="{BB962C8B-B14F-4D97-AF65-F5344CB8AC3E}">
        <p14:creationId xmlns:p14="http://schemas.microsoft.com/office/powerpoint/2010/main" val="420007537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30D980E-AF6E-4A6C-ABC8-20E52F742C4C}"/>
              </a:ext>
            </a:extLst>
          </p:cNvPr>
          <p:cNvSpPr>
            <a:spLocks noGrp="1"/>
          </p:cNvSpPr>
          <p:nvPr>
            <p:ph type="title"/>
          </p:nvPr>
        </p:nvSpPr>
        <p:spPr/>
        <p:txBody>
          <a:bodyPr/>
          <a:lstStyle/>
          <a:p>
            <a:r>
              <a:rPr lang="de-DE"/>
              <a:t>Mastertitelformat bearbeiten</a:t>
            </a:r>
          </a:p>
        </p:txBody>
      </p:sp>
      <p:sp>
        <p:nvSpPr>
          <p:cNvPr id="3" name="Inhaltsplatzhalter 2">
            <a:extLst>
              <a:ext uri="{FF2B5EF4-FFF2-40B4-BE49-F238E27FC236}">
                <a16:creationId xmlns:a16="http://schemas.microsoft.com/office/drawing/2014/main" id="{C001E175-6854-47E9-B832-DD79D9870400}"/>
              </a:ext>
            </a:extLst>
          </p:cNvPr>
          <p:cNvSpPr>
            <a:spLocks noGrp="1"/>
          </p:cNvSpPr>
          <p:nvPr>
            <p:ph idx="1"/>
          </p:nvPr>
        </p:nvSpPr>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a:extLst>
              <a:ext uri="{FF2B5EF4-FFF2-40B4-BE49-F238E27FC236}">
                <a16:creationId xmlns:a16="http://schemas.microsoft.com/office/drawing/2014/main" id="{29CB5806-0C4A-4A46-96C2-E20E862FF0B4}"/>
              </a:ext>
            </a:extLst>
          </p:cNvPr>
          <p:cNvSpPr>
            <a:spLocks noGrp="1"/>
          </p:cNvSpPr>
          <p:nvPr>
            <p:ph type="dt" sz="half" idx="10"/>
          </p:nvPr>
        </p:nvSpPr>
        <p:spPr/>
        <p:txBody>
          <a:bodyPr/>
          <a:lstStyle/>
          <a:p>
            <a:fld id="{0EF5296D-1654-4065-97DE-B724888B7405}" type="datetimeFigureOut">
              <a:rPr lang="de-DE" smtClean="0"/>
              <a:t>17.02.2022</a:t>
            </a:fld>
            <a:endParaRPr lang="de-DE"/>
          </a:p>
        </p:txBody>
      </p:sp>
      <p:sp>
        <p:nvSpPr>
          <p:cNvPr id="5" name="Fußzeilenplatzhalter 4">
            <a:extLst>
              <a:ext uri="{FF2B5EF4-FFF2-40B4-BE49-F238E27FC236}">
                <a16:creationId xmlns:a16="http://schemas.microsoft.com/office/drawing/2014/main" id="{D2F0B0D5-C256-4C42-B813-0EB734D29E95}"/>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7C660785-C2B6-4185-B4CD-530D09A5F150}"/>
              </a:ext>
            </a:extLst>
          </p:cNvPr>
          <p:cNvSpPr>
            <a:spLocks noGrp="1"/>
          </p:cNvSpPr>
          <p:nvPr>
            <p:ph type="sldNum" sz="quarter" idx="12"/>
          </p:nvPr>
        </p:nvSpPr>
        <p:spPr/>
        <p:txBody>
          <a:bodyPr/>
          <a:lstStyle/>
          <a:p>
            <a:fld id="{87DBAC8F-0E3F-4B67-B7D6-62EF30692BE4}" type="slidenum">
              <a:rPr lang="de-DE" smtClean="0"/>
              <a:t>‹Nr.›</a:t>
            </a:fld>
            <a:endParaRPr lang="de-DE"/>
          </a:p>
        </p:txBody>
      </p:sp>
    </p:spTree>
    <p:extLst>
      <p:ext uri="{BB962C8B-B14F-4D97-AF65-F5344CB8AC3E}">
        <p14:creationId xmlns:p14="http://schemas.microsoft.com/office/powerpoint/2010/main" val="169044765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12E5D82-04A5-4178-A15D-2EABFD7ADBFA}"/>
              </a:ext>
            </a:extLst>
          </p:cNvPr>
          <p:cNvSpPr>
            <a:spLocks noGrp="1"/>
          </p:cNvSpPr>
          <p:nvPr>
            <p:ph type="title"/>
          </p:nvPr>
        </p:nvSpPr>
        <p:spPr>
          <a:xfrm>
            <a:off x="831850" y="1709738"/>
            <a:ext cx="10515600" cy="2852737"/>
          </a:xfrm>
        </p:spPr>
        <p:txBody>
          <a:bodyPr anchor="b"/>
          <a:lstStyle>
            <a:lvl1pPr>
              <a:defRPr sz="6000"/>
            </a:lvl1pPr>
          </a:lstStyle>
          <a:p>
            <a:r>
              <a:rPr lang="de-DE"/>
              <a:t>Mastertitelformat bearbeiten</a:t>
            </a:r>
          </a:p>
        </p:txBody>
      </p:sp>
      <p:sp>
        <p:nvSpPr>
          <p:cNvPr id="3" name="Textplatzhalter 2">
            <a:extLst>
              <a:ext uri="{FF2B5EF4-FFF2-40B4-BE49-F238E27FC236}">
                <a16:creationId xmlns:a16="http://schemas.microsoft.com/office/drawing/2014/main" id="{BA737580-845A-4219-B3D3-5E12C362CDF4}"/>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de-DE"/>
              <a:t>Mastertextformat bearbeiten</a:t>
            </a:r>
          </a:p>
        </p:txBody>
      </p:sp>
      <p:sp>
        <p:nvSpPr>
          <p:cNvPr id="4" name="Datumsplatzhalter 3">
            <a:extLst>
              <a:ext uri="{FF2B5EF4-FFF2-40B4-BE49-F238E27FC236}">
                <a16:creationId xmlns:a16="http://schemas.microsoft.com/office/drawing/2014/main" id="{D206879E-6C40-4D12-AC43-7ACA943B078F}"/>
              </a:ext>
            </a:extLst>
          </p:cNvPr>
          <p:cNvSpPr>
            <a:spLocks noGrp="1"/>
          </p:cNvSpPr>
          <p:nvPr>
            <p:ph type="dt" sz="half" idx="10"/>
          </p:nvPr>
        </p:nvSpPr>
        <p:spPr/>
        <p:txBody>
          <a:bodyPr/>
          <a:lstStyle/>
          <a:p>
            <a:fld id="{0EF5296D-1654-4065-97DE-B724888B7405}" type="datetimeFigureOut">
              <a:rPr lang="de-DE" smtClean="0"/>
              <a:t>17.02.2022</a:t>
            </a:fld>
            <a:endParaRPr lang="de-DE"/>
          </a:p>
        </p:txBody>
      </p:sp>
      <p:sp>
        <p:nvSpPr>
          <p:cNvPr id="5" name="Fußzeilenplatzhalter 4">
            <a:extLst>
              <a:ext uri="{FF2B5EF4-FFF2-40B4-BE49-F238E27FC236}">
                <a16:creationId xmlns:a16="http://schemas.microsoft.com/office/drawing/2014/main" id="{61FD7A09-8A2E-4B55-B3F6-BE62291E9324}"/>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9C403A3F-0F15-4D1A-9162-9B94E0FBD7C4}"/>
              </a:ext>
            </a:extLst>
          </p:cNvPr>
          <p:cNvSpPr>
            <a:spLocks noGrp="1"/>
          </p:cNvSpPr>
          <p:nvPr>
            <p:ph type="sldNum" sz="quarter" idx="12"/>
          </p:nvPr>
        </p:nvSpPr>
        <p:spPr/>
        <p:txBody>
          <a:bodyPr/>
          <a:lstStyle/>
          <a:p>
            <a:fld id="{87DBAC8F-0E3F-4B67-B7D6-62EF30692BE4}" type="slidenum">
              <a:rPr lang="de-DE" smtClean="0"/>
              <a:t>‹Nr.›</a:t>
            </a:fld>
            <a:endParaRPr lang="de-DE"/>
          </a:p>
        </p:txBody>
      </p:sp>
    </p:spTree>
    <p:extLst>
      <p:ext uri="{BB962C8B-B14F-4D97-AF65-F5344CB8AC3E}">
        <p14:creationId xmlns:p14="http://schemas.microsoft.com/office/powerpoint/2010/main" val="181758325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F3FEE27-6B57-48FF-B60C-17AD56B89F8A}"/>
              </a:ext>
            </a:extLst>
          </p:cNvPr>
          <p:cNvSpPr>
            <a:spLocks noGrp="1"/>
          </p:cNvSpPr>
          <p:nvPr>
            <p:ph type="title"/>
          </p:nvPr>
        </p:nvSpPr>
        <p:spPr/>
        <p:txBody>
          <a:bodyPr/>
          <a:lstStyle/>
          <a:p>
            <a:r>
              <a:rPr lang="de-DE"/>
              <a:t>Mastertitelformat bearbeiten</a:t>
            </a:r>
          </a:p>
        </p:txBody>
      </p:sp>
      <p:sp>
        <p:nvSpPr>
          <p:cNvPr id="3" name="Inhaltsplatzhalter 2">
            <a:extLst>
              <a:ext uri="{FF2B5EF4-FFF2-40B4-BE49-F238E27FC236}">
                <a16:creationId xmlns:a16="http://schemas.microsoft.com/office/drawing/2014/main" id="{DABCBD98-8978-49A5-B120-CF42AE0EAD45}"/>
              </a:ext>
            </a:extLst>
          </p:cNvPr>
          <p:cNvSpPr>
            <a:spLocks noGrp="1"/>
          </p:cNvSpPr>
          <p:nvPr>
            <p:ph sz="half" idx="1"/>
          </p:nvPr>
        </p:nvSpPr>
        <p:spPr>
          <a:xfrm>
            <a:off x="838200" y="1825625"/>
            <a:ext cx="5181600" cy="435133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Inhaltsplatzhalter 3">
            <a:extLst>
              <a:ext uri="{FF2B5EF4-FFF2-40B4-BE49-F238E27FC236}">
                <a16:creationId xmlns:a16="http://schemas.microsoft.com/office/drawing/2014/main" id="{E7B8ABEE-46D3-4BA6-86B9-6016D211C39B}"/>
              </a:ext>
            </a:extLst>
          </p:cNvPr>
          <p:cNvSpPr>
            <a:spLocks noGrp="1"/>
          </p:cNvSpPr>
          <p:nvPr>
            <p:ph sz="half" idx="2"/>
          </p:nvPr>
        </p:nvSpPr>
        <p:spPr>
          <a:xfrm>
            <a:off x="6172200" y="1825625"/>
            <a:ext cx="5181600" cy="435133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5" name="Datumsplatzhalter 4">
            <a:extLst>
              <a:ext uri="{FF2B5EF4-FFF2-40B4-BE49-F238E27FC236}">
                <a16:creationId xmlns:a16="http://schemas.microsoft.com/office/drawing/2014/main" id="{A48A84EE-C582-4B7F-A64A-163341074338}"/>
              </a:ext>
            </a:extLst>
          </p:cNvPr>
          <p:cNvSpPr>
            <a:spLocks noGrp="1"/>
          </p:cNvSpPr>
          <p:nvPr>
            <p:ph type="dt" sz="half" idx="10"/>
          </p:nvPr>
        </p:nvSpPr>
        <p:spPr/>
        <p:txBody>
          <a:bodyPr/>
          <a:lstStyle/>
          <a:p>
            <a:fld id="{0EF5296D-1654-4065-97DE-B724888B7405}" type="datetimeFigureOut">
              <a:rPr lang="de-DE" smtClean="0"/>
              <a:t>17.02.2022</a:t>
            </a:fld>
            <a:endParaRPr lang="de-DE"/>
          </a:p>
        </p:txBody>
      </p:sp>
      <p:sp>
        <p:nvSpPr>
          <p:cNvPr id="6" name="Fußzeilenplatzhalter 5">
            <a:extLst>
              <a:ext uri="{FF2B5EF4-FFF2-40B4-BE49-F238E27FC236}">
                <a16:creationId xmlns:a16="http://schemas.microsoft.com/office/drawing/2014/main" id="{E974A183-6D08-4E8D-8985-4E25123D9E1C}"/>
              </a:ext>
            </a:extLst>
          </p:cNvPr>
          <p:cNvSpPr>
            <a:spLocks noGrp="1"/>
          </p:cNvSpPr>
          <p:nvPr>
            <p:ph type="ftr" sz="quarter" idx="11"/>
          </p:nvPr>
        </p:nvSpPr>
        <p:spPr/>
        <p:txBody>
          <a:bodyPr/>
          <a:lstStyle/>
          <a:p>
            <a:endParaRPr lang="de-DE"/>
          </a:p>
        </p:txBody>
      </p:sp>
      <p:sp>
        <p:nvSpPr>
          <p:cNvPr id="7" name="Foliennummernplatzhalter 6">
            <a:extLst>
              <a:ext uri="{FF2B5EF4-FFF2-40B4-BE49-F238E27FC236}">
                <a16:creationId xmlns:a16="http://schemas.microsoft.com/office/drawing/2014/main" id="{8D0B7701-71B4-4899-A88F-0821846EFF9C}"/>
              </a:ext>
            </a:extLst>
          </p:cNvPr>
          <p:cNvSpPr>
            <a:spLocks noGrp="1"/>
          </p:cNvSpPr>
          <p:nvPr>
            <p:ph type="sldNum" sz="quarter" idx="12"/>
          </p:nvPr>
        </p:nvSpPr>
        <p:spPr/>
        <p:txBody>
          <a:bodyPr/>
          <a:lstStyle/>
          <a:p>
            <a:fld id="{87DBAC8F-0E3F-4B67-B7D6-62EF30692BE4}" type="slidenum">
              <a:rPr lang="de-DE" smtClean="0"/>
              <a:t>‹Nr.›</a:t>
            </a:fld>
            <a:endParaRPr lang="de-DE"/>
          </a:p>
        </p:txBody>
      </p:sp>
    </p:spTree>
    <p:extLst>
      <p:ext uri="{BB962C8B-B14F-4D97-AF65-F5344CB8AC3E}">
        <p14:creationId xmlns:p14="http://schemas.microsoft.com/office/powerpoint/2010/main" val="90043193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03AEE8F-A379-4995-A6E9-8051FA47EEE9}"/>
              </a:ext>
            </a:extLst>
          </p:cNvPr>
          <p:cNvSpPr>
            <a:spLocks noGrp="1"/>
          </p:cNvSpPr>
          <p:nvPr>
            <p:ph type="title"/>
          </p:nvPr>
        </p:nvSpPr>
        <p:spPr>
          <a:xfrm>
            <a:off x="839788" y="365125"/>
            <a:ext cx="10515600" cy="1325563"/>
          </a:xfrm>
        </p:spPr>
        <p:txBody>
          <a:bodyPr/>
          <a:lstStyle/>
          <a:p>
            <a:r>
              <a:rPr lang="de-DE"/>
              <a:t>Mastertitelformat bearbeiten</a:t>
            </a:r>
          </a:p>
        </p:txBody>
      </p:sp>
      <p:sp>
        <p:nvSpPr>
          <p:cNvPr id="3" name="Textplatzhalter 2">
            <a:extLst>
              <a:ext uri="{FF2B5EF4-FFF2-40B4-BE49-F238E27FC236}">
                <a16:creationId xmlns:a16="http://schemas.microsoft.com/office/drawing/2014/main" id="{00963A53-13D0-4020-BC2E-1F9DEEF09B0B}"/>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4" name="Inhaltsplatzhalter 3">
            <a:extLst>
              <a:ext uri="{FF2B5EF4-FFF2-40B4-BE49-F238E27FC236}">
                <a16:creationId xmlns:a16="http://schemas.microsoft.com/office/drawing/2014/main" id="{71AEEB75-5D33-4665-AF7C-7A7C0CDDDD0C}"/>
              </a:ext>
            </a:extLst>
          </p:cNvPr>
          <p:cNvSpPr>
            <a:spLocks noGrp="1"/>
          </p:cNvSpPr>
          <p:nvPr>
            <p:ph sz="half" idx="2"/>
          </p:nvPr>
        </p:nvSpPr>
        <p:spPr>
          <a:xfrm>
            <a:off x="839788" y="2505075"/>
            <a:ext cx="5157787" cy="368458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5" name="Textplatzhalter 4">
            <a:extLst>
              <a:ext uri="{FF2B5EF4-FFF2-40B4-BE49-F238E27FC236}">
                <a16:creationId xmlns:a16="http://schemas.microsoft.com/office/drawing/2014/main" id="{8373D76C-481D-40D0-8C54-3B2C92BA01A6}"/>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6" name="Inhaltsplatzhalter 5">
            <a:extLst>
              <a:ext uri="{FF2B5EF4-FFF2-40B4-BE49-F238E27FC236}">
                <a16:creationId xmlns:a16="http://schemas.microsoft.com/office/drawing/2014/main" id="{2DC5B3BB-FAF4-4CD8-A100-860ADB10CE64}"/>
              </a:ext>
            </a:extLst>
          </p:cNvPr>
          <p:cNvSpPr>
            <a:spLocks noGrp="1"/>
          </p:cNvSpPr>
          <p:nvPr>
            <p:ph sz="quarter" idx="4"/>
          </p:nvPr>
        </p:nvSpPr>
        <p:spPr>
          <a:xfrm>
            <a:off x="6172200" y="2505075"/>
            <a:ext cx="5183188" cy="368458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7" name="Datumsplatzhalter 6">
            <a:extLst>
              <a:ext uri="{FF2B5EF4-FFF2-40B4-BE49-F238E27FC236}">
                <a16:creationId xmlns:a16="http://schemas.microsoft.com/office/drawing/2014/main" id="{55EC931A-5BD1-4279-8115-C7586F94318A}"/>
              </a:ext>
            </a:extLst>
          </p:cNvPr>
          <p:cNvSpPr>
            <a:spLocks noGrp="1"/>
          </p:cNvSpPr>
          <p:nvPr>
            <p:ph type="dt" sz="half" idx="10"/>
          </p:nvPr>
        </p:nvSpPr>
        <p:spPr/>
        <p:txBody>
          <a:bodyPr/>
          <a:lstStyle/>
          <a:p>
            <a:fld id="{0EF5296D-1654-4065-97DE-B724888B7405}" type="datetimeFigureOut">
              <a:rPr lang="de-DE" smtClean="0"/>
              <a:t>17.02.2022</a:t>
            </a:fld>
            <a:endParaRPr lang="de-DE"/>
          </a:p>
        </p:txBody>
      </p:sp>
      <p:sp>
        <p:nvSpPr>
          <p:cNvPr id="8" name="Fußzeilenplatzhalter 7">
            <a:extLst>
              <a:ext uri="{FF2B5EF4-FFF2-40B4-BE49-F238E27FC236}">
                <a16:creationId xmlns:a16="http://schemas.microsoft.com/office/drawing/2014/main" id="{62672F42-9947-4219-95FC-6E16EC0D48EA}"/>
              </a:ext>
            </a:extLst>
          </p:cNvPr>
          <p:cNvSpPr>
            <a:spLocks noGrp="1"/>
          </p:cNvSpPr>
          <p:nvPr>
            <p:ph type="ftr" sz="quarter" idx="11"/>
          </p:nvPr>
        </p:nvSpPr>
        <p:spPr/>
        <p:txBody>
          <a:bodyPr/>
          <a:lstStyle/>
          <a:p>
            <a:endParaRPr lang="de-DE"/>
          </a:p>
        </p:txBody>
      </p:sp>
      <p:sp>
        <p:nvSpPr>
          <p:cNvPr id="9" name="Foliennummernplatzhalter 8">
            <a:extLst>
              <a:ext uri="{FF2B5EF4-FFF2-40B4-BE49-F238E27FC236}">
                <a16:creationId xmlns:a16="http://schemas.microsoft.com/office/drawing/2014/main" id="{A47E15DC-2031-4FB6-9730-79F4D45F982C}"/>
              </a:ext>
            </a:extLst>
          </p:cNvPr>
          <p:cNvSpPr>
            <a:spLocks noGrp="1"/>
          </p:cNvSpPr>
          <p:nvPr>
            <p:ph type="sldNum" sz="quarter" idx="12"/>
          </p:nvPr>
        </p:nvSpPr>
        <p:spPr/>
        <p:txBody>
          <a:bodyPr/>
          <a:lstStyle/>
          <a:p>
            <a:fld id="{87DBAC8F-0E3F-4B67-B7D6-62EF30692BE4}" type="slidenum">
              <a:rPr lang="de-DE" smtClean="0"/>
              <a:t>‹Nr.›</a:t>
            </a:fld>
            <a:endParaRPr lang="de-DE"/>
          </a:p>
        </p:txBody>
      </p:sp>
    </p:spTree>
    <p:extLst>
      <p:ext uri="{BB962C8B-B14F-4D97-AF65-F5344CB8AC3E}">
        <p14:creationId xmlns:p14="http://schemas.microsoft.com/office/powerpoint/2010/main" val="168494395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4AB181B-2338-4702-83BF-A1F0EED03179}"/>
              </a:ext>
            </a:extLst>
          </p:cNvPr>
          <p:cNvSpPr>
            <a:spLocks noGrp="1"/>
          </p:cNvSpPr>
          <p:nvPr>
            <p:ph type="title"/>
          </p:nvPr>
        </p:nvSpPr>
        <p:spPr/>
        <p:txBody>
          <a:bodyPr/>
          <a:lstStyle/>
          <a:p>
            <a:r>
              <a:rPr lang="de-DE"/>
              <a:t>Mastertitelformat bearbeiten</a:t>
            </a:r>
          </a:p>
        </p:txBody>
      </p:sp>
      <p:sp>
        <p:nvSpPr>
          <p:cNvPr id="3" name="Datumsplatzhalter 2">
            <a:extLst>
              <a:ext uri="{FF2B5EF4-FFF2-40B4-BE49-F238E27FC236}">
                <a16:creationId xmlns:a16="http://schemas.microsoft.com/office/drawing/2014/main" id="{8D1B6863-8EE6-4E1E-AA39-D7B62C11670C}"/>
              </a:ext>
            </a:extLst>
          </p:cNvPr>
          <p:cNvSpPr>
            <a:spLocks noGrp="1"/>
          </p:cNvSpPr>
          <p:nvPr>
            <p:ph type="dt" sz="half" idx="10"/>
          </p:nvPr>
        </p:nvSpPr>
        <p:spPr/>
        <p:txBody>
          <a:bodyPr/>
          <a:lstStyle/>
          <a:p>
            <a:fld id="{0EF5296D-1654-4065-97DE-B724888B7405}" type="datetimeFigureOut">
              <a:rPr lang="de-DE" smtClean="0"/>
              <a:t>17.02.2022</a:t>
            </a:fld>
            <a:endParaRPr lang="de-DE"/>
          </a:p>
        </p:txBody>
      </p:sp>
      <p:sp>
        <p:nvSpPr>
          <p:cNvPr id="4" name="Fußzeilenplatzhalter 3">
            <a:extLst>
              <a:ext uri="{FF2B5EF4-FFF2-40B4-BE49-F238E27FC236}">
                <a16:creationId xmlns:a16="http://schemas.microsoft.com/office/drawing/2014/main" id="{29153681-BBFC-424A-A944-F57303A9E984}"/>
              </a:ext>
            </a:extLst>
          </p:cNvPr>
          <p:cNvSpPr>
            <a:spLocks noGrp="1"/>
          </p:cNvSpPr>
          <p:nvPr>
            <p:ph type="ftr" sz="quarter" idx="11"/>
          </p:nvPr>
        </p:nvSpPr>
        <p:spPr/>
        <p:txBody>
          <a:bodyPr/>
          <a:lstStyle/>
          <a:p>
            <a:endParaRPr lang="de-DE"/>
          </a:p>
        </p:txBody>
      </p:sp>
      <p:sp>
        <p:nvSpPr>
          <p:cNvPr id="5" name="Foliennummernplatzhalter 4">
            <a:extLst>
              <a:ext uri="{FF2B5EF4-FFF2-40B4-BE49-F238E27FC236}">
                <a16:creationId xmlns:a16="http://schemas.microsoft.com/office/drawing/2014/main" id="{996C1E99-ED9B-4BE3-A1A7-B3D4F96E7BAF}"/>
              </a:ext>
            </a:extLst>
          </p:cNvPr>
          <p:cNvSpPr>
            <a:spLocks noGrp="1"/>
          </p:cNvSpPr>
          <p:nvPr>
            <p:ph type="sldNum" sz="quarter" idx="12"/>
          </p:nvPr>
        </p:nvSpPr>
        <p:spPr/>
        <p:txBody>
          <a:bodyPr/>
          <a:lstStyle/>
          <a:p>
            <a:fld id="{87DBAC8F-0E3F-4B67-B7D6-62EF30692BE4}" type="slidenum">
              <a:rPr lang="de-DE" smtClean="0"/>
              <a:t>‹Nr.›</a:t>
            </a:fld>
            <a:endParaRPr lang="de-DE"/>
          </a:p>
        </p:txBody>
      </p:sp>
    </p:spTree>
    <p:extLst>
      <p:ext uri="{BB962C8B-B14F-4D97-AF65-F5344CB8AC3E}">
        <p14:creationId xmlns:p14="http://schemas.microsoft.com/office/powerpoint/2010/main" val="43069228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umsplatzhalter 1">
            <a:extLst>
              <a:ext uri="{FF2B5EF4-FFF2-40B4-BE49-F238E27FC236}">
                <a16:creationId xmlns:a16="http://schemas.microsoft.com/office/drawing/2014/main" id="{CD9B17C1-A1F2-4B8D-BFD3-B677760E8F2C}"/>
              </a:ext>
            </a:extLst>
          </p:cNvPr>
          <p:cNvSpPr>
            <a:spLocks noGrp="1"/>
          </p:cNvSpPr>
          <p:nvPr>
            <p:ph type="dt" sz="half" idx="10"/>
          </p:nvPr>
        </p:nvSpPr>
        <p:spPr/>
        <p:txBody>
          <a:bodyPr/>
          <a:lstStyle/>
          <a:p>
            <a:fld id="{0EF5296D-1654-4065-97DE-B724888B7405}" type="datetimeFigureOut">
              <a:rPr lang="de-DE" smtClean="0"/>
              <a:t>17.02.2022</a:t>
            </a:fld>
            <a:endParaRPr lang="de-DE"/>
          </a:p>
        </p:txBody>
      </p:sp>
      <p:sp>
        <p:nvSpPr>
          <p:cNvPr id="3" name="Fußzeilenplatzhalter 2">
            <a:extLst>
              <a:ext uri="{FF2B5EF4-FFF2-40B4-BE49-F238E27FC236}">
                <a16:creationId xmlns:a16="http://schemas.microsoft.com/office/drawing/2014/main" id="{4513FE2A-E2C5-4A31-A72A-C0C431D39EBC}"/>
              </a:ext>
            </a:extLst>
          </p:cNvPr>
          <p:cNvSpPr>
            <a:spLocks noGrp="1"/>
          </p:cNvSpPr>
          <p:nvPr>
            <p:ph type="ftr" sz="quarter" idx="11"/>
          </p:nvPr>
        </p:nvSpPr>
        <p:spPr/>
        <p:txBody>
          <a:bodyPr/>
          <a:lstStyle/>
          <a:p>
            <a:endParaRPr lang="de-DE"/>
          </a:p>
        </p:txBody>
      </p:sp>
      <p:sp>
        <p:nvSpPr>
          <p:cNvPr id="4" name="Foliennummernplatzhalter 3">
            <a:extLst>
              <a:ext uri="{FF2B5EF4-FFF2-40B4-BE49-F238E27FC236}">
                <a16:creationId xmlns:a16="http://schemas.microsoft.com/office/drawing/2014/main" id="{37DE9E5D-98D4-4117-8876-D5A271C1CD34}"/>
              </a:ext>
            </a:extLst>
          </p:cNvPr>
          <p:cNvSpPr>
            <a:spLocks noGrp="1"/>
          </p:cNvSpPr>
          <p:nvPr>
            <p:ph type="sldNum" sz="quarter" idx="12"/>
          </p:nvPr>
        </p:nvSpPr>
        <p:spPr/>
        <p:txBody>
          <a:bodyPr/>
          <a:lstStyle/>
          <a:p>
            <a:fld id="{87DBAC8F-0E3F-4B67-B7D6-62EF30692BE4}" type="slidenum">
              <a:rPr lang="de-DE" smtClean="0"/>
              <a:t>‹Nr.›</a:t>
            </a:fld>
            <a:endParaRPr lang="de-DE"/>
          </a:p>
        </p:txBody>
      </p:sp>
    </p:spTree>
    <p:extLst>
      <p:ext uri="{BB962C8B-B14F-4D97-AF65-F5344CB8AC3E}">
        <p14:creationId xmlns:p14="http://schemas.microsoft.com/office/powerpoint/2010/main" val="320268314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4E9D713-4E77-4B00-9E20-DC2355412CA1}"/>
              </a:ext>
            </a:extLst>
          </p:cNvPr>
          <p:cNvSpPr>
            <a:spLocks noGrp="1"/>
          </p:cNvSpPr>
          <p:nvPr>
            <p:ph type="title"/>
          </p:nvPr>
        </p:nvSpPr>
        <p:spPr>
          <a:xfrm>
            <a:off x="839788" y="457200"/>
            <a:ext cx="3932237" cy="1600200"/>
          </a:xfrm>
        </p:spPr>
        <p:txBody>
          <a:bodyPr anchor="b"/>
          <a:lstStyle>
            <a:lvl1pPr>
              <a:defRPr sz="3200"/>
            </a:lvl1pPr>
          </a:lstStyle>
          <a:p>
            <a:r>
              <a:rPr lang="de-DE"/>
              <a:t>Mastertitelformat bearbeiten</a:t>
            </a:r>
          </a:p>
        </p:txBody>
      </p:sp>
      <p:sp>
        <p:nvSpPr>
          <p:cNvPr id="3" name="Inhaltsplatzhalter 2">
            <a:extLst>
              <a:ext uri="{FF2B5EF4-FFF2-40B4-BE49-F238E27FC236}">
                <a16:creationId xmlns:a16="http://schemas.microsoft.com/office/drawing/2014/main" id="{3A1F2C95-FE59-40B1-8C89-C9D77CDDA01A}"/>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Textplatzhalter 3">
            <a:extLst>
              <a:ext uri="{FF2B5EF4-FFF2-40B4-BE49-F238E27FC236}">
                <a16:creationId xmlns:a16="http://schemas.microsoft.com/office/drawing/2014/main" id="{25A0B621-331F-4BBF-A59E-36D11E2B02D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Mastertextformat bearbeiten</a:t>
            </a:r>
          </a:p>
        </p:txBody>
      </p:sp>
      <p:sp>
        <p:nvSpPr>
          <p:cNvPr id="5" name="Datumsplatzhalter 4">
            <a:extLst>
              <a:ext uri="{FF2B5EF4-FFF2-40B4-BE49-F238E27FC236}">
                <a16:creationId xmlns:a16="http://schemas.microsoft.com/office/drawing/2014/main" id="{65075F26-C10E-40C2-80AE-D7DF11926347}"/>
              </a:ext>
            </a:extLst>
          </p:cNvPr>
          <p:cNvSpPr>
            <a:spLocks noGrp="1"/>
          </p:cNvSpPr>
          <p:nvPr>
            <p:ph type="dt" sz="half" idx="10"/>
          </p:nvPr>
        </p:nvSpPr>
        <p:spPr/>
        <p:txBody>
          <a:bodyPr/>
          <a:lstStyle/>
          <a:p>
            <a:fld id="{0EF5296D-1654-4065-97DE-B724888B7405}" type="datetimeFigureOut">
              <a:rPr lang="de-DE" smtClean="0"/>
              <a:t>17.02.2022</a:t>
            </a:fld>
            <a:endParaRPr lang="de-DE"/>
          </a:p>
        </p:txBody>
      </p:sp>
      <p:sp>
        <p:nvSpPr>
          <p:cNvPr id="6" name="Fußzeilenplatzhalter 5">
            <a:extLst>
              <a:ext uri="{FF2B5EF4-FFF2-40B4-BE49-F238E27FC236}">
                <a16:creationId xmlns:a16="http://schemas.microsoft.com/office/drawing/2014/main" id="{93C198DA-41D1-4EF3-9881-B45E06581781}"/>
              </a:ext>
            </a:extLst>
          </p:cNvPr>
          <p:cNvSpPr>
            <a:spLocks noGrp="1"/>
          </p:cNvSpPr>
          <p:nvPr>
            <p:ph type="ftr" sz="quarter" idx="11"/>
          </p:nvPr>
        </p:nvSpPr>
        <p:spPr/>
        <p:txBody>
          <a:bodyPr/>
          <a:lstStyle/>
          <a:p>
            <a:endParaRPr lang="de-DE"/>
          </a:p>
        </p:txBody>
      </p:sp>
      <p:sp>
        <p:nvSpPr>
          <p:cNvPr id="7" name="Foliennummernplatzhalter 6">
            <a:extLst>
              <a:ext uri="{FF2B5EF4-FFF2-40B4-BE49-F238E27FC236}">
                <a16:creationId xmlns:a16="http://schemas.microsoft.com/office/drawing/2014/main" id="{B46C4A8C-C8CA-46C9-A393-ECF83A6E55DB}"/>
              </a:ext>
            </a:extLst>
          </p:cNvPr>
          <p:cNvSpPr>
            <a:spLocks noGrp="1"/>
          </p:cNvSpPr>
          <p:nvPr>
            <p:ph type="sldNum" sz="quarter" idx="12"/>
          </p:nvPr>
        </p:nvSpPr>
        <p:spPr/>
        <p:txBody>
          <a:bodyPr/>
          <a:lstStyle/>
          <a:p>
            <a:fld id="{87DBAC8F-0E3F-4B67-B7D6-62EF30692BE4}" type="slidenum">
              <a:rPr lang="de-DE" smtClean="0"/>
              <a:t>‹Nr.›</a:t>
            </a:fld>
            <a:endParaRPr lang="de-DE"/>
          </a:p>
        </p:txBody>
      </p:sp>
    </p:spTree>
    <p:extLst>
      <p:ext uri="{BB962C8B-B14F-4D97-AF65-F5344CB8AC3E}">
        <p14:creationId xmlns:p14="http://schemas.microsoft.com/office/powerpoint/2010/main" val="177178818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0078CCE-A9F7-4155-8CE3-CCA6399CC9A4}"/>
              </a:ext>
            </a:extLst>
          </p:cNvPr>
          <p:cNvSpPr>
            <a:spLocks noGrp="1"/>
          </p:cNvSpPr>
          <p:nvPr>
            <p:ph type="title"/>
          </p:nvPr>
        </p:nvSpPr>
        <p:spPr>
          <a:xfrm>
            <a:off x="839788" y="457200"/>
            <a:ext cx="3932237" cy="1600200"/>
          </a:xfrm>
        </p:spPr>
        <p:txBody>
          <a:bodyPr anchor="b"/>
          <a:lstStyle>
            <a:lvl1pPr>
              <a:defRPr sz="3200"/>
            </a:lvl1pPr>
          </a:lstStyle>
          <a:p>
            <a:r>
              <a:rPr lang="de-DE"/>
              <a:t>Mastertitelformat bearbeiten</a:t>
            </a:r>
          </a:p>
        </p:txBody>
      </p:sp>
      <p:sp>
        <p:nvSpPr>
          <p:cNvPr id="3" name="Bildplatzhalter 2">
            <a:extLst>
              <a:ext uri="{FF2B5EF4-FFF2-40B4-BE49-F238E27FC236}">
                <a16:creationId xmlns:a16="http://schemas.microsoft.com/office/drawing/2014/main" id="{6C3558DF-B4F8-40E6-82AA-AE642219A70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e-DE"/>
          </a:p>
        </p:txBody>
      </p:sp>
      <p:sp>
        <p:nvSpPr>
          <p:cNvPr id="4" name="Textplatzhalter 3">
            <a:extLst>
              <a:ext uri="{FF2B5EF4-FFF2-40B4-BE49-F238E27FC236}">
                <a16:creationId xmlns:a16="http://schemas.microsoft.com/office/drawing/2014/main" id="{12C9B0F5-DF3A-4C09-918D-91231272DD7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Mastertextformat bearbeiten</a:t>
            </a:r>
          </a:p>
        </p:txBody>
      </p:sp>
      <p:sp>
        <p:nvSpPr>
          <p:cNvPr id="5" name="Datumsplatzhalter 4">
            <a:extLst>
              <a:ext uri="{FF2B5EF4-FFF2-40B4-BE49-F238E27FC236}">
                <a16:creationId xmlns:a16="http://schemas.microsoft.com/office/drawing/2014/main" id="{1D0B1255-68CE-4292-BDDA-83B6719249A7}"/>
              </a:ext>
            </a:extLst>
          </p:cNvPr>
          <p:cNvSpPr>
            <a:spLocks noGrp="1"/>
          </p:cNvSpPr>
          <p:nvPr>
            <p:ph type="dt" sz="half" idx="10"/>
          </p:nvPr>
        </p:nvSpPr>
        <p:spPr/>
        <p:txBody>
          <a:bodyPr/>
          <a:lstStyle/>
          <a:p>
            <a:fld id="{0EF5296D-1654-4065-97DE-B724888B7405}" type="datetimeFigureOut">
              <a:rPr lang="de-DE" smtClean="0"/>
              <a:t>17.02.2022</a:t>
            </a:fld>
            <a:endParaRPr lang="de-DE"/>
          </a:p>
        </p:txBody>
      </p:sp>
      <p:sp>
        <p:nvSpPr>
          <p:cNvPr id="6" name="Fußzeilenplatzhalter 5">
            <a:extLst>
              <a:ext uri="{FF2B5EF4-FFF2-40B4-BE49-F238E27FC236}">
                <a16:creationId xmlns:a16="http://schemas.microsoft.com/office/drawing/2014/main" id="{ADBE1E36-349B-400E-B096-FE9EF6147D38}"/>
              </a:ext>
            </a:extLst>
          </p:cNvPr>
          <p:cNvSpPr>
            <a:spLocks noGrp="1"/>
          </p:cNvSpPr>
          <p:nvPr>
            <p:ph type="ftr" sz="quarter" idx="11"/>
          </p:nvPr>
        </p:nvSpPr>
        <p:spPr/>
        <p:txBody>
          <a:bodyPr/>
          <a:lstStyle/>
          <a:p>
            <a:endParaRPr lang="de-DE"/>
          </a:p>
        </p:txBody>
      </p:sp>
      <p:sp>
        <p:nvSpPr>
          <p:cNvPr id="7" name="Foliennummernplatzhalter 6">
            <a:extLst>
              <a:ext uri="{FF2B5EF4-FFF2-40B4-BE49-F238E27FC236}">
                <a16:creationId xmlns:a16="http://schemas.microsoft.com/office/drawing/2014/main" id="{F99D6AC9-1AD3-4095-B808-981D6FE0962C}"/>
              </a:ext>
            </a:extLst>
          </p:cNvPr>
          <p:cNvSpPr>
            <a:spLocks noGrp="1"/>
          </p:cNvSpPr>
          <p:nvPr>
            <p:ph type="sldNum" sz="quarter" idx="12"/>
          </p:nvPr>
        </p:nvSpPr>
        <p:spPr/>
        <p:txBody>
          <a:bodyPr/>
          <a:lstStyle/>
          <a:p>
            <a:fld id="{87DBAC8F-0E3F-4B67-B7D6-62EF30692BE4}" type="slidenum">
              <a:rPr lang="de-DE" smtClean="0"/>
              <a:t>‹Nr.›</a:t>
            </a:fld>
            <a:endParaRPr lang="de-DE"/>
          </a:p>
        </p:txBody>
      </p:sp>
    </p:spTree>
    <p:extLst>
      <p:ext uri="{BB962C8B-B14F-4D97-AF65-F5344CB8AC3E}">
        <p14:creationId xmlns:p14="http://schemas.microsoft.com/office/powerpoint/2010/main" val="50629020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elplatzhalter 1">
            <a:extLst>
              <a:ext uri="{FF2B5EF4-FFF2-40B4-BE49-F238E27FC236}">
                <a16:creationId xmlns:a16="http://schemas.microsoft.com/office/drawing/2014/main" id="{2A243F52-6970-41CE-BA3F-AA9CA5360B6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de-DE"/>
              <a:t>Mastertitelformat bearbeiten</a:t>
            </a:r>
          </a:p>
        </p:txBody>
      </p:sp>
      <p:sp>
        <p:nvSpPr>
          <p:cNvPr id="3" name="Textplatzhalter 2">
            <a:extLst>
              <a:ext uri="{FF2B5EF4-FFF2-40B4-BE49-F238E27FC236}">
                <a16:creationId xmlns:a16="http://schemas.microsoft.com/office/drawing/2014/main" id="{E79DF803-F5A4-4FD3-A513-182DFAD5927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a:extLst>
              <a:ext uri="{FF2B5EF4-FFF2-40B4-BE49-F238E27FC236}">
                <a16:creationId xmlns:a16="http://schemas.microsoft.com/office/drawing/2014/main" id="{F70E90F2-CC8C-45B9-A5AE-2C3D85A70D7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EF5296D-1654-4065-97DE-B724888B7405}" type="datetimeFigureOut">
              <a:rPr lang="de-DE" smtClean="0"/>
              <a:t>17.02.2022</a:t>
            </a:fld>
            <a:endParaRPr lang="de-DE"/>
          </a:p>
        </p:txBody>
      </p:sp>
      <p:sp>
        <p:nvSpPr>
          <p:cNvPr id="5" name="Fußzeilenplatzhalter 4">
            <a:extLst>
              <a:ext uri="{FF2B5EF4-FFF2-40B4-BE49-F238E27FC236}">
                <a16:creationId xmlns:a16="http://schemas.microsoft.com/office/drawing/2014/main" id="{3735FFC6-EEBA-4BC8-9B16-AEE665BEB98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de-DE"/>
          </a:p>
        </p:txBody>
      </p:sp>
      <p:sp>
        <p:nvSpPr>
          <p:cNvPr id="6" name="Foliennummernplatzhalter 5">
            <a:extLst>
              <a:ext uri="{FF2B5EF4-FFF2-40B4-BE49-F238E27FC236}">
                <a16:creationId xmlns:a16="http://schemas.microsoft.com/office/drawing/2014/main" id="{FF92BED4-E009-46D1-8530-A7B465A4696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7DBAC8F-0E3F-4B67-B7D6-62EF30692BE4}" type="slidenum">
              <a:rPr lang="de-DE" smtClean="0"/>
              <a:t>‹Nr.›</a:t>
            </a:fld>
            <a:endParaRPr lang="de-DE"/>
          </a:p>
        </p:txBody>
      </p:sp>
    </p:spTree>
    <p:extLst>
      <p:ext uri="{BB962C8B-B14F-4D97-AF65-F5344CB8AC3E}">
        <p14:creationId xmlns:p14="http://schemas.microsoft.com/office/powerpoint/2010/main" val="352611967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hyperlink" Target="https://btineuss.de/" TargetMode="External"/><Relationship Id="rId7" Type="http://schemas.openxmlformats.org/officeDocument/2006/relationships/hyperlink" Target="https://www.bbz-gv.de/" TargetMode="External"/><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hyperlink" Target="http://bbz-dormagen.de/BBZ/" TargetMode="External"/><Relationship Id="rId5" Type="http://schemas.openxmlformats.org/officeDocument/2006/relationships/hyperlink" Target="https://www.berufskolleg-marienhaus.de/html/fachschule_fuer_sozialpaedagogik.html" TargetMode="External"/><Relationship Id="rId4" Type="http://schemas.openxmlformats.org/officeDocument/2006/relationships/hyperlink" Target="https://www.berufskolleg-neuss.de/" TargetMode="External"/></Relationships>
</file>

<file path=ppt/slides/_rels/slide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C653461-7F2A-4992-A884-30DA71419B9E}"/>
              </a:ext>
            </a:extLst>
          </p:cNvPr>
          <p:cNvSpPr>
            <a:spLocks noGrp="1"/>
          </p:cNvSpPr>
          <p:nvPr>
            <p:ph type="ctrTitle"/>
          </p:nvPr>
        </p:nvSpPr>
        <p:spPr/>
        <p:txBody>
          <a:bodyPr/>
          <a:lstStyle/>
          <a:p>
            <a:r>
              <a:rPr lang="de-DE" dirty="0"/>
              <a:t>Übersicht</a:t>
            </a:r>
          </a:p>
        </p:txBody>
      </p:sp>
      <p:sp>
        <p:nvSpPr>
          <p:cNvPr id="3" name="Untertitel 2">
            <a:extLst>
              <a:ext uri="{FF2B5EF4-FFF2-40B4-BE49-F238E27FC236}">
                <a16:creationId xmlns:a16="http://schemas.microsoft.com/office/drawing/2014/main" id="{182FC15A-66C2-47F0-94D6-280EA6DA71E4}"/>
              </a:ext>
            </a:extLst>
          </p:cNvPr>
          <p:cNvSpPr>
            <a:spLocks noGrp="1"/>
          </p:cNvSpPr>
          <p:nvPr>
            <p:ph type="subTitle" idx="1"/>
          </p:nvPr>
        </p:nvSpPr>
        <p:spPr/>
        <p:txBody>
          <a:bodyPr>
            <a:noAutofit/>
          </a:bodyPr>
          <a:lstStyle/>
          <a:p>
            <a:r>
              <a:rPr lang="de-DE" sz="6000" dirty="0"/>
              <a:t>Berufsbildende Schulen im Rhein-Kreis Neuss</a:t>
            </a:r>
          </a:p>
          <a:p>
            <a:r>
              <a:rPr lang="de-DE" dirty="0"/>
              <a:t>Oder: </a:t>
            </a:r>
            <a:r>
              <a:rPr lang="de-DE"/>
              <a:t>was mache </a:t>
            </a:r>
            <a:r>
              <a:rPr lang="de-DE" dirty="0"/>
              <a:t>ich nach der Sekundarschule?</a:t>
            </a:r>
          </a:p>
        </p:txBody>
      </p:sp>
      <p:pic>
        <p:nvPicPr>
          <p:cNvPr id="4" name="Grafik 3">
            <a:extLst>
              <a:ext uri="{FF2B5EF4-FFF2-40B4-BE49-F238E27FC236}">
                <a16:creationId xmlns:a16="http://schemas.microsoft.com/office/drawing/2014/main" id="{24D39701-B44D-4C96-A8AA-57E57DA0DD29}"/>
              </a:ext>
            </a:extLst>
          </p:cNvPr>
          <p:cNvPicPr>
            <a:picLocks noChangeAspect="1"/>
          </p:cNvPicPr>
          <p:nvPr/>
        </p:nvPicPr>
        <p:blipFill rotWithShape="1">
          <a:blip r:embed="rId2"/>
          <a:srcRect t="16468" b="19134"/>
          <a:stretch/>
        </p:blipFill>
        <p:spPr bwMode="auto">
          <a:xfrm>
            <a:off x="3018692" y="95934"/>
            <a:ext cx="5760720" cy="2085975"/>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413752037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Grafik 3">
            <a:extLst>
              <a:ext uri="{FF2B5EF4-FFF2-40B4-BE49-F238E27FC236}">
                <a16:creationId xmlns:a16="http://schemas.microsoft.com/office/drawing/2014/main" id="{24D39701-B44D-4C96-A8AA-57E57DA0DD29}"/>
              </a:ext>
            </a:extLst>
          </p:cNvPr>
          <p:cNvPicPr>
            <a:picLocks noChangeAspect="1"/>
          </p:cNvPicPr>
          <p:nvPr/>
        </p:nvPicPr>
        <p:blipFill rotWithShape="1">
          <a:blip r:embed="rId2"/>
          <a:srcRect t="16468" b="19134"/>
          <a:stretch/>
        </p:blipFill>
        <p:spPr bwMode="auto">
          <a:xfrm>
            <a:off x="4118343" y="123231"/>
            <a:ext cx="3955314" cy="1432232"/>
          </a:xfrm>
          <a:prstGeom prst="rect">
            <a:avLst/>
          </a:prstGeom>
          <a:ln>
            <a:noFill/>
          </a:ln>
          <a:extLst>
            <a:ext uri="{53640926-AAD7-44D8-BBD7-CCE9431645EC}">
              <a14:shadowObscured xmlns:a14="http://schemas.microsoft.com/office/drawing/2010/main"/>
            </a:ext>
          </a:extLst>
        </p:spPr>
      </p:pic>
      <p:sp>
        <p:nvSpPr>
          <p:cNvPr id="5" name="Textfeld 4">
            <a:extLst>
              <a:ext uri="{FF2B5EF4-FFF2-40B4-BE49-F238E27FC236}">
                <a16:creationId xmlns:a16="http://schemas.microsoft.com/office/drawing/2014/main" id="{043A4F66-2590-4F77-83B1-968AA14C6C31}"/>
              </a:ext>
            </a:extLst>
          </p:cNvPr>
          <p:cNvSpPr txBox="1"/>
          <p:nvPr/>
        </p:nvSpPr>
        <p:spPr>
          <a:xfrm>
            <a:off x="791570" y="2223343"/>
            <a:ext cx="10658902" cy="2642711"/>
          </a:xfrm>
          <a:prstGeom prst="rect">
            <a:avLst/>
          </a:prstGeom>
          <a:noFill/>
        </p:spPr>
        <p:txBody>
          <a:bodyPr wrap="square" rtlCol="0">
            <a:spAutoFit/>
          </a:bodyPr>
          <a:lstStyle/>
          <a:p>
            <a:pPr algn="just">
              <a:lnSpc>
                <a:spcPct val="107000"/>
              </a:lnSpc>
              <a:spcAft>
                <a:spcPts val="800"/>
              </a:spcAft>
            </a:pPr>
            <a:r>
              <a:rPr lang="de-DE" sz="2400" b="1" u="sng" dirty="0">
                <a:effectLst/>
                <a:latin typeface="Calibri" panose="020F0502020204030204" pitchFamily="34" charset="0"/>
                <a:ea typeface="Calibri" panose="020F0502020204030204" pitchFamily="34" charset="0"/>
                <a:cs typeface="Times New Roman" panose="02020603050405020304" pitchFamily="18" charset="0"/>
              </a:rPr>
              <a:t>FOR Q</a:t>
            </a:r>
            <a:endParaRPr lang="de-DE" sz="24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de-DE" sz="2400" dirty="0">
                <a:effectLst/>
                <a:latin typeface="Calibri" panose="020F0502020204030204" pitchFamily="34" charset="0"/>
                <a:ea typeface="Calibri" panose="020F0502020204030204" pitchFamily="34" charset="0"/>
                <a:cs typeface="Times New Roman" panose="02020603050405020304" pitchFamily="18" charset="0"/>
              </a:rPr>
              <a:t>Der FOR Q berechtigt zum Wechsel in die gymnasiale Oberstufe (z.B. an Gesamtschulen oder Gymnasien. Das Abitur kann jedoch auch an den Berufskollegs (jeweils mit unterschiedlichen fachlichen Schwerpunkten</a:t>
            </a:r>
            <a:r>
              <a:rPr lang="de-DE" sz="2400">
                <a:effectLst/>
                <a:latin typeface="Calibri" panose="020F0502020204030204" pitchFamily="34" charset="0"/>
                <a:ea typeface="Calibri" panose="020F0502020204030204" pitchFamily="34" charset="0"/>
                <a:cs typeface="Times New Roman" panose="02020603050405020304" pitchFamily="18" charset="0"/>
              </a:rPr>
              <a:t>) erlangt </a:t>
            </a:r>
            <a:r>
              <a:rPr lang="de-DE" sz="2400" dirty="0">
                <a:effectLst/>
                <a:latin typeface="Calibri" panose="020F0502020204030204" pitchFamily="34" charset="0"/>
                <a:ea typeface="Calibri" panose="020F0502020204030204" pitchFamily="34" charset="0"/>
                <a:cs typeface="Times New Roman" panose="02020603050405020304" pitchFamily="18" charset="0"/>
              </a:rPr>
              <a:t>werden. Ziel ist das Abitur, je nach Kolleg als Fachabitur oder Vollabitur.</a:t>
            </a:r>
          </a:p>
          <a:p>
            <a:endParaRPr lang="de-DE" sz="2400" dirty="0"/>
          </a:p>
        </p:txBody>
      </p:sp>
    </p:spTree>
    <p:extLst>
      <p:ext uri="{BB962C8B-B14F-4D97-AF65-F5344CB8AC3E}">
        <p14:creationId xmlns:p14="http://schemas.microsoft.com/office/powerpoint/2010/main" val="62622343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Grafik 3">
            <a:extLst>
              <a:ext uri="{FF2B5EF4-FFF2-40B4-BE49-F238E27FC236}">
                <a16:creationId xmlns:a16="http://schemas.microsoft.com/office/drawing/2014/main" id="{24D39701-B44D-4C96-A8AA-57E57DA0DD29}"/>
              </a:ext>
            </a:extLst>
          </p:cNvPr>
          <p:cNvPicPr>
            <a:picLocks noChangeAspect="1"/>
          </p:cNvPicPr>
          <p:nvPr/>
        </p:nvPicPr>
        <p:blipFill rotWithShape="1">
          <a:blip r:embed="rId2"/>
          <a:srcRect t="16468" b="19134"/>
          <a:stretch/>
        </p:blipFill>
        <p:spPr bwMode="auto">
          <a:xfrm>
            <a:off x="4118343" y="123231"/>
            <a:ext cx="3955314" cy="1432232"/>
          </a:xfrm>
          <a:prstGeom prst="rect">
            <a:avLst/>
          </a:prstGeom>
          <a:ln>
            <a:noFill/>
          </a:ln>
          <a:extLst>
            <a:ext uri="{53640926-AAD7-44D8-BBD7-CCE9431645EC}">
              <a14:shadowObscured xmlns:a14="http://schemas.microsoft.com/office/drawing/2010/main"/>
            </a:ext>
          </a:extLst>
        </p:spPr>
      </p:pic>
      <p:sp>
        <p:nvSpPr>
          <p:cNvPr id="5" name="Textfeld 4">
            <a:extLst>
              <a:ext uri="{FF2B5EF4-FFF2-40B4-BE49-F238E27FC236}">
                <a16:creationId xmlns:a16="http://schemas.microsoft.com/office/drawing/2014/main" id="{043A4F66-2590-4F77-83B1-968AA14C6C31}"/>
              </a:ext>
            </a:extLst>
          </p:cNvPr>
          <p:cNvSpPr txBox="1"/>
          <p:nvPr/>
        </p:nvSpPr>
        <p:spPr>
          <a:xfrm>
            <a:off x="791570" y="2223343"/>
            <a:ext cx="10658902" cy="1749838"/>
          </a:xfrm>
          <a:prstGeom prst="rect">
            <a:avLst/>
          </a:prstGeom>
          <a:noFill/>
        </p:spPr>
        <p:txBody>
          <a:bodyPr wrap="square" rtlCol="0">
            <a:spAutoFit/>
          </a:bodyPr>
          <a:lstStyle/>
          <a:p>
            <a:pPr algn="just">
              <a:lnSpc>
                <a:spcPct val="107000"/>
              </a:lnSpc>
              <a:spcAft>
                <a:spcPts val="800"/>
              </a:spcAft>
            </a:pPr>
            <a:r>
              <a:rPr lang="de-DE" sz="3600" b="1" dirty="0">
                <a:effectLst/>
                <a:latin typeface="Calibri" panose="020F0502020204030204" pitchFamily="34" charset="0"/>
                <a:ea typeface="Calibri" panose="020F0502020204030204" pitchFamily="34" charset="0"/>
                <a:cs typeface="Times New Roman" panose="02020603050405020304" pitchFamily="18" charset="0"/>
              </a:rPr>
              <a:t>Im Folgenden ist kurz zusammengefasst, was die einzelnen Schulen bieten bzw. ermöglichen.</a:t>
            </a:r>
            <a:endParaRPr lang="de-DE" sz="3600" dirty="0">
              <a:effectLst/>
              <a:latin typeface="Calibri" panose="020F0502020204030204" pitchFamily="34" charset="0"/>
              <a:ea typeface="Calibri" panose="020F0502020204030204" pitchFamily="34" charset="0"/>
              <a:cs typeface="Times New Roman" panose="02020603050405020304" pitchFamily="18" charset="0"/>
            </a:endParaRPr>
          </a:p>
          <a:p>
            <a:endParaRPr lang="de-DE" sz="2400" dirty="0"/>
          </a:p>
        </p:txBody>
      </p:sp>
    </p:spTree>
    <p:extLst>
      <p:ext uri="{BB962C8B-B14F-4D97-AF65-F5344CB8AC3E}">
        <p14:creationId xmlns:p14="http://schemas.microsoft.com/office/powerpoint/2010/main" val="32862496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Grafik 3">
            <a:extLst>
              <a:ext uri="{FF2B5EF4-FFF2-40B4-BE49-F238E27FC236}">
                <a16:creationId xmlns:a16="http://schemas.microsoft.com/office/drawing/2014/main" id="{24D39701-B44D-4C96-A8AA-57E57DA0DD29}"/>
              </a:ext>
            </a:extLst>
          </p:cNvPr>
          <p:cNvPicPr>
            <a:picLocks noChangeAspect="1"/>
          </p:cNvPicPr>
          <p:nvPr/>
        </p:nvPicPr>
        <p:blipFill rotWithShape="1">
          <a:blip r:embed="rId2"/>
          <a:srcRect t="16468" b="19134"/>
          <a:stretch/>
        </p:blipFill>
        <p:spPr bwMode="auto">
          <a:xfrm>
            <a:off x="4118343" y="123231"/>
            <a:ext cx="3955314" cy="1432232"/>
          </a:xfrm>
          <a:prstGeom prst="rect">
            <a:avLst/>
          </a:prstGeom>
          <a:ln>
            <a:noFill/>
          </a:ln>
          <a:extLst>
            <a:ext uri="{53640926-AAD7-44D8-BBD7-CCE9431645EC}">
              <a14:shadowObscured xmlns:a14="http://schemas.microsoft.com/office/drawing/2010/main"/>
            </a:ext>
          </a:extLst>
        </p:spPr>
      </p:pic>
      <p:sp>
        <p:nvSpPr>
          <p:cNvPr id="5" name="Textfeld 4">
            <a:extLst>
              <a:ext uri="{FF2B5EF4-FFF2-40B4-BE49-F238E27FC236}">
                <a16:creationId xmlns:a16="http://schemas.microsoft.com/office/drawing/2014/main" id="{043A4F66-2590-4F77-83B1-968AA14C6C31}"/>
              </a:ext>
            </a:extLst>
          </p:cNvPr>
          <p:cNvSpPr txBox="1"/>
          <p:nvPr/>
        </p:nvSpPr>
        <p:spPr>
          <a:xfrm>
            <a:off x="791570" y="2223343"/>
            <a:ext cx="10658902" cy="3539302"/>
          </a:xfrm>
          <a:prstGeom prst="rect">
            <a:avLst/>
          </a:prstGeom>
          <a:noFill/>
        </p:spPr>
        <p:txBody>
          <a:bodyPr wrap="square" rtlCol="0">
            <a:spAutoFit/>
          </a:bodyPr>
          <a:lstStyle/>
          <a:p>
            <a:pPr algn="just">
              <a:lnSpc>
                <a:spcPct val="107000"/>
              </a:lnSpc>
              <a:spcAft>
                <a:spcPts val="800"/>
              </a:spcAft>
            </a:pPr>
            <a:r>
              <a:rPr lang="de-DE" b="1" dirty="0">
                <a:effectLst/>
                <a:latin typeface="Calibri" panose="020F0502020204030204" pitchFamily="34" charset="0"/>
                <a:ea typeface="Calibri" panose="020F0502020204030204" pitchFamily="34" charset="0"/>
                <a:cs typeface="Times New Roman" panose="02020603050405020304" pitchFamily="18" charset="0"/>
              </a:rPr>
              <a:t>BTI Neuss</a:t>
            </a:r>
            <a:endParaRPr lang="de-DE"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de-DE" dirty="0">
                <a:effectLst/>
                <a:latin typeface="Calibri" panose="020F0502020204030204" pitchFamily="34" charset="0"/>
                <a:ea typeface="Calibri" panose="020F0502020204030204" pitchFamily="34" charset="0"/>
                <a:cs typeface="Times New Roman" panose="02020603050405020304" pitchFamily="18" charset="0"/>
              </a:rPr>
              <a:t>Die verschiedenen Bildungsgänge lassen sich über den „Abschlussfinder“ gut herausfinden. Hier können </a:t>
            </a:r>
            <a:r>
              <a:rPr lang="de-DE" dirty="0" err="1">
                <a:effectLst/>
                <a:latin typeface="Calibri" panose="020F0502020204030204" pitchFamily="34" charset="0"/>
                <a:ea typeface="Calibri" panose="020F0502020204030204" pitchFamily="34" charset="0"/>
                <a:cs typeface="Times New Roman" panose="02020603050405020304" pitchFamily="18" charset="0"/>
              </a:rPr>
              <a:t>Schüler:innen</a:t>
            </a:r>
            <a:r>
              <a:rPr lang="de-DE" dirty="0">
                <a:effectLst/>
                <a:latin typeface="Calibri" panose="020F0502020204030204" pitchFamily="34" charset="0"/>
                <a:ea typeface="Calibri" panose="020F0502020204030204" pitchFamily="34" charset="0"/>
                <a:cs typeface="Times New Roman" panose="02020603050405020304" pitchFamily="18" charset="0"/>
              </a:rPr>
              <a:t> ohne Abschluss, mit verschiedenen Hauptschulabschlüssen (nach Klasse 9 oder Klasse 10) oder mit der Fachoberschulreife (mit oder ohne </a:t>
            </a:r>
            <a:r>
              <a:rPr lang="de-DE" dirty="0" err="1">
                <a:effectLst/>
                <a:latin typeface="Calibri" panose="020F0502020204030204" pitchFamily="34" charset="0"/>
                <a:ea typeface="Calibri" panose="020F0502020204030204" pitchFamily="34" charset="0"/>
                <a:cs typeface="Times New Roman" panose="02020603050405020304" pitchFamily="18" charset="0"/>
              </a:rPr>
              <a:t>Quali</a:t>
            </a:r>
            <a:r>
              <a:rPr lang="de-DE" dirty="0">
                <a:effectLst/>
                <a:latin typeface="Calibri" panose="020F0502020204030204" pitchFamily="34" charset="0"/>
                <a:ea typeface="Calibri" panose="020F0502020204030204" pitchFamily="34" charset="0"/>
                <a:cs typeface="Times New Roman" panose="02020603050405020304" pitchFamily="18" charset="0"/>
              </a:rPr>
              <a:t>) durchstarten.</a:t>
            </a:r>
          </a:p>
          <a:p>
            <a:pPr algn="just">
              <a:lnSpc>
                <a:spcPct val="107000"/>
              </a:lnSpc>
              <a:spcAft>
                <a:spcPts val="800"/>
              </a:spcAft>
            </a:pPr>
            <a:r>
              <a:rPr lang="de-DE" dirty="0">
                <a:effectLst/>
                <a:latin typeface="Calibri" panose="020F0502020204030204" pitchFamily="34" charset="0"/>
                <a:ea typeface="Calibri" panose="020F0502020204030204" pitchFamily="34" charset="0"/>
                <a:cs typeface="Times New Roman" panose="02020603050405020304" pitchFamily="18" charset="0"/>
              </a:rPr>
              <a:t>Ohne Abschluss startet man dort mit der Ausbildungsvorbereitung, diese schließt mit dem Hauptschulabschluss nach Klasse 9 ab und beinhaltet im praktischen Teil den Bereich Metall.</a:t>
            </a:r>
          </a:p>
          <a:p>
            <a:pPr algn="just">
              <a:lnSpc>
                <a:spcPct val="107000"/>
              </a:lnSpc>
              <a:spcAft>
                <a:spcPts val="800"/>
              </a:spcAft>
            </a:pPr>
            <a:r>
              <a:rPr lang="de-DE" dirty="0">
                <a:effectLst/>
                <a:latin typeface="Calibri" panose="020F0502020204030204" pitchFamily="34" charset="0"/>
                <a:ea typeface="Calibri" panose="020F0502020204030204" pitchFamily="34" charset="0"/>
                <a:cs typeface="Times New Roman" panose="02020603050405020304" pitchFamily="18" charset="0"/>
              </a:rPr>
              <a:t>Mit dem Abschluss nach Klasse 9 besucht man den Bildungsgang Berufsfachschule und kann hier in einem Jahr den Abschluss nach Klasse 10 erreichen und die Bereiche Elektrotechnik oder den Bereich Gestaltung oder den Bereich Metalltechnik kennenlernen.</a:t>
            </a:r>
          </a:p>
          <a:p>
            <a:endParaRPr lang="de-DE" sz="2400" dirty="0"/>
          </a:p>
        </p:txBody>
      </p:sp>
    </p:spTree>
    <p:extLst>
      <p:ext uri="{BB962C8B-B14F-4D97-AF65-F5344CB8AC3E}">
        <p14:creationId xmlns:p14="http://schemas.microsoft.com/office/powerpoint/2010/main" val="395062790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Grafik 3">
            <a:extLst>
              <a:ext uri="{FF2B5EF4-FFF2-40B4-BE49-F238E27FC236}">
                <a16:creationId xmlns:a16="http://schemas.microsoft.com/office/drawing/2014/main" id="{24D39701-B44D-4C96-A8AA-57E57DA0DD29}"/>
              </a:ext>
            </a:extLst>
          </p:cNvPr>
          <p:cNvPicPr>
            <a:picLocks noChangeAspect="1"/>
          </p:cNvPicPr>
          <p:nvPr/>
        </p:nvPicPr>
        <p:blipFill rotWithShape="1">
          <a:blip r:embed="rId2"/>
          <a:srcRect t="16468" b="19134"/>
          <a:stretch/>
        </p:blipFill>
        <p:spPr bwMode="auto">
          <a:xfrm>
            <a:off x="4118343" y="123231"/>
            <a:ext cx="3955314" cy="1432232"/>
          </a:xfrm>
          <a:prstGeom prst="rect">
            <a:avLst/>
          </a:prstGeom>
          <a:ln>
            <a:noFill/>
          </a:ln>
          <a:extLst>
            <a:ext uri="{53640926-AAD7-44D8-BBD7-CCE9431645EC}">
              <a14:shadowObscured xmlns:a14="http://schemas.microsoft.com/office/drawing/2010/main"/>
            </a:ext>
          </a:extLst>
        </p:spPr>
      </p:pic>
      <p:sp>
        <p:nvSpPr>
          <p:cNvPr id="5" name="Textfeld 4">
            <a:extLst>
              <a:ext uri="{FF2B5EF4-FFF2-40B4-BE49-F238E27FC236}">
                <a16:creationId xmlns:a16="http://schemas.microsoft.com/office/drawing/2014/main" id="{043A4F66-2590-4F77-83B1-968AA14C6C31}"/>
              </a:ext>
            </a:extLst>
          </p:cNvPr>
          <p:cNvSpPr txBox="1"/>
          <p:nvPr/>
        </p:nvSpPr>
        <p:spPr>
          <a:xfrm>
            <a:off x="791570" y="2223343"/>
            <a:ext cx="10658902" cy="4132029"/>
          </a:xfrm>
          <a:prstGeom prst="rect">
            <a:avLst/>
          </a:prstGeom>
          <a:noFill/>
        </p:spPr>
        <p:txBody>
          <a:bodyPr wrap="square" rtlCol="0">
            <a:spAutoFit/>
          </a:bodyPr>
          <a:lstStyle/>
          <a:p>
            <a:pPr algn="just">
              <a:lnSpc>
                <a:spcPct val="107000"/>
              </a:lnSpc>
              <a:spcAft>
                <a:spcPts val="800"/>
              </a:spcAft>
            </a:pPr>
            <a:r>
              <a:rPr lang="de-DE" b="1" dirty="0">
                <a:effectLst/>
                <a:latin typeface="Calibri" panose="020F0502020204030204" pitchFamily="34" charset="0"/>
                <a:ea typeface="Calibri" panose="020F0502020204030204" pitchFamily="34" charset="0"/>
                <a:cs typeface="Times New Roman" panose="02020603050405020304" pitchFamily="18" charset="0"/>
              </a:rPr>
              <a:t>BTI Neuss</a:t>
            </a:r>
            <a:endParaRPr lang="de-DE"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de-DE" sz="1800" dirty="0">
                <a:effectLst/>
                <a:latin typeface="Calibri" panose="020F0502020204030204" pitchFamily="34" charset="0"/>
                <a:ea typeface="Calibri" panose="020F0502020204030204" pitchFamily="34" charset="0"/>
                <a:cs typeface="Times New Roman" panose="02020603050405020304" pitchFamily="18" charset="0"/>
              </a:rPr>
              <a:t>Kommt man mit einem Hauptschulabschluss nach Klasse 10 dann besucht man die Berufsfachschule mit dem Ziel, die Fachoberschulreife zu erlangen, auch hier stehen die drei Bereiche: Elektrotechnik, Gestaltung, Metalltechnik für den praktischen Teil zur Auswahl.</a:t>
            </a:r>
          </a:p>
          <a:p>
            <a:pPr algn="just">
              <a:lnSpc>
                <a:spcPct val="107000"/>
              </a:lnSpc>
              <a:spcAft>
                <a:spcPts val="800"/>
              </a:spcAft>
            </a:pPr>
            <a:r>
              <a:rPr lang="de-DE" sz="1800" dirty="0">
                <a:effectLst/>
                <a:latin typeface="Calibri" panose="020F0502020204030204" pitchFamily="34" charset="0"/>
                <a:ea typeface="Calibri" panose="020F0502020204030204" pitchFamily="34" charset="0"/>
                <a:cs typeface="Times New Roman" panose="02020603050405020304" pitchFamily="18" charset="0"/>
              </a:rPr>
              <a:t>Mit einem Abschluss: Fachoberschulreife ohne </a:t>
            </a:r>
            <a:r>
              <a:rPr lang="de-DE" sz="1800" dirty="0" err="1">
                <a:effectLst/>
                <a:latin typeface="Calibri" panose="020F0502020204030204" pitchFamily="34" charset="0"/>
                <a:ea typeface="Calibri" panose="020F0502020204030204" pitchFamily="34" charset="0"/>
                <a:cs typeface="Times New Roman" panose="02020603050405020304" pitchFamily="18" charset="0"/>
              </a:rPr>
              <a:t>Quali</a:t>
            </a:r>
            <a:r>
              <a:rPr lang="de-DE" sz="1800" dirty="0">
                <a:effectLst/>
                <a:latin typeface="Calibri" panose="020F0502020204030204" pitchFamily="34" charset="0"/>
                <a:ea typeface="Calibri" panose="020F0502020204030204" pitchFamily="34" charset="0"/>
                <a:cs typeface="Times New Roman" panose="02020603050405020304" pitchFamily="18" charset="0"/>
              </a:rPr>
              <a:t> bieten sich zwei Möglichkeiten: in der zweijährigen Berufsfachschule kann man die Fachhochschulreife erlangen und berufliche Kenntnisse in den Bereichen Informationstechnologie, Elektrotechnik, Gestaltung und Automatisierungstechnik sammeln. In der dreijährigen Berufsfachschule macht man eine Berufsausbildung (mit Abschluss) im Bereich Informationstechnischer Assistent und man erlangt die Fachhochschulreife.</a:t>
            </a:r>
          </a:p>
          <a:p>
            <a:pPr algn="just">
              <a:lnSpc>
                <a:spcPct val="107000"/>
              </a:lnSpc>
              <a:spcAft>
                <a:spcPts val="800"/>
              </a:spcAft>
            </a:pPr>
            <a:r>
              <a:rPr lang="de-DE" sz="1800" dirty="0">
                <a:effectLst/>
                <a:latin typeface="Calibri" panose="020F0502020204030204" pitchFamily="34" charset="0"/>
                <a:ea typeface="Calibri" panose="020F0502020204030204" pitchFamily="34" charset="0"/>
                <a:cs typeface="Times New Roman" panose="02020603050405020304" pitchFamily="18" charset="0"/>
              </a:rPr>
              <a:t>Schließlich kann man dort mit der Fachoberschulreife mit </a:t>
            </a:r>
            <a:r>
              <a:rPr lang="de-DE" sz="1800" dirty="0" err="1">
                <a:effectLst/>
                <a:latin typeface="Calibri" panose="020F0502020204030204" pitchFamily="34" charset="0"/>
                <a:ea typeface="Calibri" panose="020F0502020204030204" pitchFamily="34" charset="0"/>
                <a:cs typeface="Times New Roman" panose="02020603050405020304" pitchFamily="18" charset="0"/>
              </a:rPr>
              <a:t>Quali</a:t>
            </a:r>
            <a:r>
              <a:rPr lang="de-DE" sz="1800" dirty="0">
                <a:effectLst/>
                <a:latin typeface="Calibri" panose="020F0502020204030204" pitchFamily="34" charset="0"/>
                <a:ea typeface="Calibri" panose="020F0502020204030204" pitchFamily="34" charset="0"/>
                <a:cs typeface="Times New Roman" panose="02020603050405020304" pitchFamily="18" charset="0"/>
              </a:rPr>
              <a:t> am Beruflichen Gymnasium das Abitur in drei Jahren erreichen oder einen der beiden Bildungsgänge (siehe Fachoberschulreife ohne </a:t>
            </a:r>
            <a:r>
              <a:rPr lang="de-DE" sz="1800" dirty="0" err="1">
                <a:effectLst/>
                <a:latin typeface="Calibri" panose="020F0502020204030204" pitchFamily="34" charset="0"/>
                <a:ea typeface="Calibri" panose="020F0502020204030204" pitchFamily="34" charset="0"/>
                <a:cs typeface="Times New Roman" panose="02020603050405020304" pitchFamily="18" charset="0"/>
              </a:rPr>
              <a:t>Quali</a:t>
            </a:r>
            <a:r>
              <a:rPr lang="de-DE" sz="1800" dirty="0">
                <a:effectLst/>
                <a:latin typeface="Calibri" panose="020F0502020204030204" pitchFamily="34" charset="0"/>
                <a:ea typeface="Calibri" panose="020F0502020204030204" pitchFamily="34" charset="0"/>
                <a:cs typeface="Times New Roman" panose="02020603050405020304" pitchFamily="18" charset="0"/>
              </a:rPr>
              <a:t>) besuchen.</a:t>
            </a:r>
          </a:p>
          <a:p>
            <a:endParaRPr lang="de-DE" sz="2400" dirty="0"/>
          </a:p>
        </p:txBody>
      </p:sp>
    </p:spTree>
    <p:extLst>
      <p:ext uri="{BB962C8B-B14F-4D97-AF65-F5344CB8AC3E}">
        <p14:creationId xmlns:p14="http://schemas.microsoft.com/office/powerpoint/2010/main" val="127827627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Grafik 3">
            <a:extLst>
              <a:ext uri="{FF2B5EF4-FFF2-40B4-BE49-F238E27FC236}">
                <a16:creationId xmlns:a16="http://schemas.microsoft.com/office/drawing/2014/main" id="{24D39701-B44D-4C96-A8AA-57E57DA0DD29}"/>
              </a:ext>
            </a:extLst>
          </p:cNvPr>
          <p:cNvPicPr>
            <a:picLocks noChangeAspect="1"/>
          </p:cNvPicPr>
          <p:nvPr/>
        </p:nvPicPr>
        <p:blipFill rotWithShape="1">
          <a:blip r:embed="rId2"/>
          <a:srcRect t="16468" b="19134"/>
          <a:stretch/>
        </p:blipFill>
        <p:spPr bwMode="auto">
          <a:xfrm>
            <a:off x="4118343" y="123231"/>
            <a:ext cx="3955314" cy="1432232"/>
          </a:xfrm>
          <a:prstGeom prst="rect">
            <a:avLst/>
          </a:prstGeom>
          <a:ln>
            <a:noFill/>
          </a:ln>
          <a:extLst>
            <a:ext uri="{53640926-AAD7-44D8-BBD7-CCE9431645EC}">
              <a14:shadowObscured xmlns:a14="http://schemas.microsoft.com/office/drawing/2010/main"/>
            </a:ext>
          </a:extLst>
        </p:spPr>
      </p:pic>
      <p:sp>
        <p:nvSpPr>
          <p:cNvPr id="5" name="Textfeld 4">
            <a:extLst>
              <a:ext uri="{FF2B5EF4-FFF2-40B4-BE49-F238E27FC236}">
                <a16:creationId xmlns:a16="http://schemas.microsoft.com/office/drawing/2014/main" id="{043A4F66-2590-4F77-83B1-968AA14C6C31}"/>
              </a:ext>
            </a:extLst>
          </p:cNvPr>
          <p:cNvSpPr txBox="1"/>
          <p:nvPr/>
        </p:nvSpPr>
        <p:spPr>
          <a:xfrm>
            <a:off x="791570" y="2223343"/>
            <a:ext cx="10658902" cy="2946576"/>
          </a:xfrm>
          <a:prstGeom prst="rect">
            <a:avLst/>
          </a:prstGeom>
          <a:noFill/>
        </p:spPr>
        <p:txBody>
          <a:bodyPr wrap="square" rtlCol="0">
            <a:spAutoFit/>
          </a:bodyPr>
          <a:lstStyle/>
          <a:p>
            <a:pPr algn="just">
              <a:lnSpc>
                <a:spcPct val="107000"/>
              </a:lnSpc>
              <a:spcAft>
                <a:spcPts val="800"/>
              </a:spcAft>
            </a:pPr>
            <a:r>
              <a:rPr lang="de-DE" sz="1800" b="1" dirty="0">
                <a:effectLst/>
                <a:latin typeface="Calibri" panose="020F0502020204030204" pitchFamily="34" charset="0"/>
                <a:ea typeface="Calibri" panose="020F0502020204030204" pitchFamily="34" charset="0"/>
                <a:cs typeface="Times New Roman" panose="02020603050405020304" pitchFamily="18" charset="0"/>
              </a:rPr>
              <a:t>BBZ </a:t>
            </a:r>
            <a:r>
              <a:rPr lang="de-DE" sz="1800" b="1" dirty="0" err="1">
                <a:effectLst/>
                <a:latin typeface="Calibri" panose="020F0502020204030204" pitchFamily="34" charset="0"/>
                <a:ea typeface="Calibri" panose="020F0502020204030204" pitchFamily="34" charset="0"/>
                <a:cs typeface="Times New Roman" panose="02020603050405020304" pitchFamily="18" charset="0"/>
              </a:rPr>
              <a:t>Weingartstraße</a:t>
            </a:r>
            <a:endParaRPr lang="de-DE" sz="18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de-DE" sz="1800" dirty="0">
                <a:effectLst/>
                <a:latin typeface="Calibri" panose="020F0502020204030204" pitchFamily="34" charset="0"/>
                <a:ea typeface="Calibri" panose="020F0502020204030204" pitchFamily="34" charset="0"/>
                <a:cs typeface="Times New Roman" panose="02020603050405020304" pitchFamily="18" charset="0"/>
              </a:rPr>
              <a:t>Am BBZ </a:t>
            </a:r>
            <a:r>
              <a:rPr lang="de-DE" sz="1800" dirty="0" err="1">
                <a:effectLst/>
                <a:latin typeface="Calibri" panose="020F0502020204030204" pitchFamily="34" charset="0"/>
                <a:ea typeface="Calibri" panose="020F0502020204030204" pitchFamily="34" charset="0"/>
                <a:cs typeface="Times New Roman" panose="02020603050405020304" pitchFamily="18" charset="0"/>
              </a:rPr>
              <a:t>Weingartstraße</a:t>
            </a:r>
            <a:r>
              <a:rPr lang="de-DE" sz="1800" dirty="0">
                <a:effectLst/>
                <a:latin typeface="Calibri" panose="020F0502020204030204" pitchFamily="34" charset="0"/>
                <a:ea typeface="Calibri" panose="020F0502020204030204" pitchFamily="34" charset="0"/>
                <a:cs typeface="Times New Roman" panose="02020603050405020304" pitchFamily="18" charset="0"/>
              </a:rPr>
              <a:t> stehen unterschiedliche Bildungsmöglichkeiten zur Auswahl. </a:t>
            </a:r>
          </a:p>
          <a:p>
            <a:pPr algn="just">
              <a:lnSpc>
                <a:spcPct val="107000"/>
              </a:lnSpc>
              <a:spcAft>
                <a:spcPts val="800"/>
              </a:spcAft>
            </a:pPr>
            <a:r>
              <a:rPr lang="de-DE" sz="1800" dirty="0">
                <a:effectLst/>
                <a:latin typeface="Calibri" panose="020F0502020204030204" pitchFamily="34" charset="0"/>
                <a:ea typeface="Calibri" panose="020F0502020204030204" pitchFamily="34" charset="0"/>
                <a:cs typeface="Times New Roman" panose="02020603050405020304" pitchFamily="18" charset="0"/>
              </a:rPr>
              <a:t>Einjährige Berufsfachschule – Handelsschule, hier benötigt man den Hauptschulabschluss nach Klasse 9 und erwirbt den Abschluss nach Klasse 10. Neben den allgemeinen Unterrichtsfächern bereitet dieser Bildungsgang auf eine Ausbildung im Bereich Handel, Banken, Wirtschaft vor.</a:t>
            </a:r>
          </a:p>
          <a:p>
            <a:pPr algn="just">
              <a:lnSpc>
                <a:spcPct val="107000"/>
              </a:lnSpc>
              <a:spcAft>
                <a:spcPts val="800"/>
              </a:spcAft>
            </a:pPr>
            <a:r>
              <a:rPr lang="de-DE" sz="1800" dirty="0">
                <a:effectLst/>
                <a:latin typeface="Calibri" panose="020F0502020204030204" pitchFamily="34" charset="0"/>
                <a:ea typeface="Calibri" panose="020F0502020204030204" pitchFamily="34" charset="0"/>
                <a:cs typeface="Times New Roman" panose="02020603050405020304" pitchFamily="18" charset="0"/>
              </a:rPr>
              <a:t>Mit der FOR (mit und ohne </a:t>
            </a:r>
            <a:r>
              <a:rPr lang="de-DE" sz="1800" dirty="0" err="1">
                <a:effectLst/>
                <a:latin typeface="Calibri" panose="020F0502020204030204" pitchFamily="34" charset="0"/>
                <a:ea typeface="Calibri" panose="020F0502020204030204" pitchFamily="34" charset="0"/>
                <a:cs typeface="Times New Roman" panose="02020603050405020304" pitchFamily="18" charset="0"/>
              </a:rPr>
              <a:t>Quali</a:t>
            </a:r>
            <a:r>
              <a:rPr lang="de-DE" sz="1800" dirty="0">
                <a:effectLst/>
                <a:latin typeface="Calibri" panose="020F0502020204030204" pitchFamily="34" charset="0"/>
                <a:ea typeface="Calibri" panose="020F0502020204030204" pitchFamily="34" charset="0"/>
                <a:cs typeface="Times New Roman" panose="02020603050405020304" pitchFamily="18" charset="0"/>
              </a:rPr>
              <a:t>) kann man die höhere Handelsschule besuchen. Man erwirbt die Fachhochschulreife und ist ideal z.B. für eine duale Ausbildung (Betrieb und Hochschule) vorbereitet.</a:t>
            </a:r>
          </a:p>
          <a:p>
            <a:endParaRPr lang="de-DE" sz="2400" dirty="0"/>
          </a:p>
        </p:txBody>
      </p:sp>
    </p:spTree>
    <p:extLst>
      <p:ext uri="{BB962C8B-B14F-4D97-AF65-F5344CB8AC3E}">
        <p14:creationId xmlns:p14="http://schemas.microsoft.com/office/powerpoint/2010/main" val="410488899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Grafik 3">
            <a:extLst>
              <a:ext uri="{FF2B5EF4-FFF2-40B4-BE49-F238E27FC236}">
                <a16:creationId xmlns:a16="http://schemas.microsoft.com/office/drawing/2014/main" id="{24D39701-B44D-4C96-A8AA-57E57DA0DD29}"/>
              </a:ext>
            </a:extLst>
          </p:cNvPr>
          <p:cNvPicPr>
            <a:picLocks noChangeAspect="1"/>
          </p:cNvPicPr>
          <p:nvPr/>
        </p:nvPicPr>
        <p:blipFill rotWithShape="1">
          <a:blip r:embed="rId2"/>
          <a:srcRect t="16468" b="19134"/>
          <a:stretch/>
        </p:blipFill>
        <p:spPr bwMode="auto">
          <a:xfrm>
            <a:off x="4118343" y="123231"/>
            <a:ext cx="3955314" cy="1432232"/>
          </a:xfrm>
          <a:prstGeom prst="rect">
            <a:avLst/>
          </a:prstGeom>
          <a:ln>
            <a:noFill/>
          </a:ln>
          <a:extLst>
            <a:ext uri="{53640926-AAD7-44D8-BBD7-CCE9431645EC}">
              <a14:shadowObscured xmlns:a14="http://schemas.microsoft.com/office/drawing/2010/main"/>
            </a:ext>
          </a:extLst>
        </p:spPr>
      </p:pic>
      <p:sp>
        <p:nvSpPr>
          <p:cNvPr id="5" name="Textfeld 4">
            <a:extLst>
              <a:ext uri="{FF2B5EF4-FFF2-40B4-BE49-F238E27FC236}">
                <a16:creationId xmlns:a16="http://schemas.microsoft.com/office/drawing/2014/main" id="{043A4F66-2590-4F77-83B1-968AA14C6C31}"/>
              </a:ext>
            </a:extLst>
          </p:cNvPr>
          <p:cNvSpPr txBox="1"/>
          <p:nvPr/>
        </p:nvSpPr>
        <p:spPr>
          <a:xfrm>
            <a:off x="791570" y="2223343"/>
            <a:ext cx="10658902" cy="3242939"/>
          </a:xfrm>
          <a:prstGeom prst="rect">
            <a:avLst/>
          </a:prstGeom>
          <a:noFill/>
        </p:spPr>
        <p:txBody>
          <a:bodyPr wrap="square" rtlCol="0">
            <a:spAutoFit/>
          </a:bodyPr>
          <a:lstStyle/>
          <a:p>
            <a:pPr algn="just">
              <a:lnSpc>
                <a:spcPct val="107000"/>
              </a:lnSpc>
              <a:spcAft>
                <a:spcPts val="800"/>
              </a:spcAft>
            </a:pPr>
            <a:r>
              <a:rPr lang="de-DE" sz="1800" b="1" dirty="0">
                <a:effectLst/>
                <a:latin typeface="Calibri" panose="020F0502020204030204" pitchFamily="34" charset="0"/>
                <a:ea typeface="Calibri" panose="020F0502020204030204" pitchFamily="34" charset="0"/>
                <a:cs typeface="Times New Roman" panose="02020603050405020304" pitchFamily="18" charset="0"/>
              </a:rPr>
              <a:t>BBZ </a:t>
            </a:r>
            <a:r>
              <a:rPr lang="de-DE" sz="1800" b="1" dirty="0" err="1">
                <a:effectLst/>
                <a:latin typeface="Calibri" panose="020F0502020204030204" pitchFamily="34" charset="0"/>
                <a:ea typeface="Calibri" panose="020F0502020204030204" pitchFamily="34" charset="0"/>
                <a:cs typeface="Times New Roman" panose="02020603050405020304" pitchFamily="18" charset="0"/>
              </a:rPr>
              <a:t>Weingartstraße</a:t>
            </a:r>
            <a:endParaRPr lang="de-DE" sz="18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de-DE" sz="1800" dirty="0">
                <a:effectLst/>
                <a:latin typeface="Calibri" panose="020F0502020204030204" pitchFamily="34" charset="0"/>
                <a:ea typeface="Calibri" panose="020F0502020204030204" pitchFamily="34" charset="0"/>
                <a:cs typeface="Times New Roman" panose="02020603050405020304" pitchFamily="18" charset="0"/>
              </a:rPr>
              <a:t>Ebenfalls mit der FOR kann man dort die dreijährige Ausbildung zum staatlich geprüften kaufmännischen Assistenten absolvieren und zeitgleich die Fachhochschulreife erlangen.</a:t>
            </a:r>
          </a:p>
          <a:p>
            <a:pPr algn="just">
              <a:lnSpc>
                <a:spcPct val="107000"/>
              </a:lnSpc>
              <a:spcAft>
                <a:spcPts val="800"/>
              </a:spcAft>
            </a:pPr>
            <a:r>
              <a:rPr lang="de-DE" sz="1800" dirty="0">
                <a:effectLst/>
                <a:latin typeface="Calibri" panose="020F0502020204030204" pitchFamily="34" charset="0"/>
                <a:ea typeface="Calibri" panose="020F0502020204030204" pitchFamily="34" charset="0"/>
                <a:cs typeface="Times New Roman" panose="02020603050405020304" pitchFamily="18" charset="0"/>
              </a:rPr>
              <a:t>Schließlich kann man hier, mit dem mittleren Schulabschluss oder der Versetzung in die gymnasiale Oberstufe in drei Jahren das Vollabitur machen.</a:t>
            </a:r>
          </a:p>
          <a:p>
            <a:pPr algn="just">
              <a:lnSpc>
                <a:spcPct val="107000"/>
              </a:lnSpc>
              <a:spcAft>
                <a:spcPts val="800"/>
              </a:spcAft>
            </a:pPr>
            <a:r>
              <a:rPr lang="de-DE" sz="1800" dirty="0">
                <a:effectLst/>
                <a:latin typeface="Calibri" panose="020F0502020204030204" pitchFamily="34" charset="0"/>
                <a:ea typeface="Calibri" panose="020F0502020204030204" pitchFamily="34" charset="0"/>
                <a:cs typeface="Times New Roman" panose="02020603050405020304" pitchFamily="18" charset="0"/>
              </a:rPr>
              <a:t>An dieser Schule können weitere ausbildungsbegleitende Kurse zur Unterstützung einer Ausbildung  in verschiedenen Bereichen besucht werden. Die Homepage benennt: Banken, Verkauf, Industrie, Büro, Einzelhandel, Medizinische Assistenten (Zahn-, Tier- und allgemeine Medizin) sowie Steuerbüros.</a:t>
            </a:r>
          </a:p>
          <a:p>
            <a:endParaRPr lang="de-DE" sz="2400" dirty="0"/>
          </a:p>
        </p:txBody>
      </p:sp>
    </p:spTree>
    <p:extLst>
      <p:ext uri="{BB962C8B-B14F-4D97-AF65-F5344CB8AC3E}">
        <p14:creationId xmlns:p14="http://schemas.microsoft.com/office/powerpoint/2010/main" val="15445959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Grafik 3">
            <a:extLst>
              <a:ext uri="{FF2B5EF4-FFF2-40B4-BE49-F238E27FC236}">
                <a16:creationId xmlns:a16="http://schemas.microsoft.com/office/drawing/2014/main" id="{24D39701-B44D-4C96-A8AA-57E57DA0DD29}"/>
              </a:ext>
            </a:extLst>
          </p:cNvPr>
          <p:cNvPicPr>
            <a:picLocks noChangeAspect="1"/>
          </p:cNvPicPr>
          <p:nvPr/>
        </p:nvPicPr>
        <p:blipFill rotWithShape="1">
          <a:blip r:embed="rId2"/>
          <a:srcRect t="16468" b="19134"/>
          <a:stretch/>
        </p:blipFill>
        <p:spPr bwMode="auto">
          <a:xfrm>
            <a:off x="4118343" y="123231"/>
            <a:ext cx="3955314" cy="1432232"/>
          </a:xfrm>
          <a:prstGeom prst="rect">
            <a:avLst/>
          </a:prstGeom>
          <a:ln>
            <a:noFill/>
          </a:ln>
          <a:extLst>
            <a:ext uri="{53640926-AAD7-44D8-BBD7-CCE9431645EC}">
              <a14:shadowObscured xmlns:a14="http://schemas.microsoft.com/office/drawing/2010/main"/>
            </a:ext>
          </a:extLst>
        </p:spPr>
      </p:pic>
      <p:sp>
        <p:nvSpPr>
          <p:cNvPr id="5" name="Textfeld 4">
            <a:extLst>
              <a:ext uri="{FF2B5EF4-FFF2-40B4-BE49-F238E27FC236}">
                <a16:creationId xmlns:a16="http://schemas.microsoft.com/office/drawing/2014/main" id="{043A4F66-2590-4F77-83B1-968AA14C6C31}"/>
              </a:ext>
            </a:extLst>
          </p:cNvPr>
          <p:cNvSpPr txBox="1"/>
          <p:nvPr/>
        </p:nvSpPr>
        <p:spPr>
          <a:xfrm>
            <a:off x="791570" y="2223343"/>
            <a:ext cx="10658902" cy="3539302"/>
          </a:xfrm>
          <a:prstGeom prst="rect">
            <a:avLst/>
          </a:prstGeom>
          <a:noFill/>
        </p:spPr>
        <p:txBody>
          <a:bodyPr wrap="square" rtlCol="0">
            <a:spAutoFit/>
          </a:bodyPr>
          <a:lstStyle/>
          <a:p>
            <a:pPr algn="just">
              <a:lnSpc>
                <a:spcPct val="107000"/>
              </a:lnSpc>
              <a:spcAft>
                <a:spcPts val="800"/>
              </a:spcAft>
            </a:pPr>
            <a:r>
              <a:rPr lang="de-DE" sz="1800" b="1" dirty="0">
                <a:effectLst/>
                <a:latin typeface="Calibri" panose="020F0502020204030204" pitchFamily="34" charset="0"/>
                <a:ea typeface="Calibri" panose="020F0502020204030204" pitchFamily="34" charset="0"/>
                <a:cs typeface="Times New Roman" panose="02020603050405020304" pitchFamily="18" charset="0"/>
              </a:rPr>
              <a:t>Erzbischöfliches Berufskolleg (Marienhaus/Marienberg)</a:t>
            </a:r>
            <a:endParaRPr lang="de-DE" sz="18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de-DE" sz="1800" dirty="0">
                <a:effectLst/>
                <a:latin typeface="Calibri" panose="020F0502020204030204" pitchFamily="34" charset="0"/>
                <a:ea typeface="Calibri" panose="020F0502020204030204" pitchFamily="34" charset="0"/>
                <a:cs typeface="Times New Roman" panose="02020603050405020304" pitchFamily="18" charset="0"/>
              </a:rPr>
              <a:t>An diesem Kolleg können schulisch berufliche Abschlüsse erlangt werden und durch schulische Weiterbildung höhere Abschlüsse erzielt werden.</a:t>
            </a:r>
          </a:p>
          <a:p>
            <a:pPr algn="just">
              <a:lnSpc>
                <a:spcPct val="107000"/>
              </a:lnSpc>
              <a:spcAft>
                <a:spcPts val="800"/>
              </a:spcAft>
            </a:pPr>
            <a:r>
              <a:rPr lang="de-DE" sz="1800" dirty="0">
                <a:effectLst/>
                <a:latin typeface="Calibri" panose="020F0502020204030204" pitchFamily="34" charset="0"/>
                <a:ea typeface="Calibri" panose="020F0502020204030204" pitchFamily="34" charset="0"/>
                <a:cs typeface="Times New Roman" panose="02020603050405020304" pitchFamily="18" charset="0"/>
              </a:rPr>
              <a:t>Die Ausbildungen setzen unterschiedliche Abschlüsse voraus: für den staatlich geprüften Sozialassistenten ist der Hauptschulabschluss nach Klasse 10 erforderlich, für die Ausbildung zum </a:t>
            </a:r>
            <a:r>
              <a:rPr lang="de-DE" sz="1800" dirty="0" err="1">
                <a:effectLst/>
                <a:latin typeface="Calibri" panose="020F0502020204030204" pitchFamily="34" charset="0"/>
                <a:ea typeface="Calibri" panose="020F0502020204030204" pitchFamily="34" charset="0"/>
                <a:cs typeface="Times New Roman" panose="02020603050405020304" pitchFamily="18" charset="0"/>
              </a:rPr>
              <a:t>Kinderplfeger</a:t>
            </a:r>
            <a:r>
              <a:rPr lang="de-DE" sz="1800" dirty="0">
                <a:effectLst/>
                <a:latin typeface="Calibri" panose="020F0502020204030204" pitchFamily="34" charset="0"/>
                <a:ea typeface="Calibri" panose="020F0502020204030204" pitchFamily="34" charset="0"/>
                <a:cs typeface="Times New Roman" panose="02020603050405020304" pitchFamily="18" charset="0"/>
              </a:rPr>
              <a:t> ist es der Mittlere Bildungsabschluss und wenn man dort die Erzieherausbildung machen möchte, gibt es weitere Voraussetzungen, die auf der Homepage eingesehen werden können.</a:t>
            </a:r>
          </a:p>
          <a:p>
            <a:pPr algn="just">
              <a:lnSpc>
                <a:spcPct val="107000"/>
              </a:lnSpc>
              <a:spcAft>
                <a:spcPts val="800"/>
              </a:spcAft>
            </a:pPr>
            <a:r>
              <a:rPr lang="de-DE" sz="1800" dirty="0">
                <a:effectLst/>
                <a:latin typeface="Calibri" panose="020F0502020204030204" pitchFamily="34" charset="0"/>
                <a:ea typeface="Calibri" panose="020F0502020204030204" pitchFamily="34" charset="0"/>
                <a:cs typeface="Times New Roman" panose="02020603050405020304" pitchFamily="18" charset="0"/>
              </a:rPr>
              <a:t>Mit dem Abschluss nach Klasse 10 kann man dort die Fachoberschulreife erwerben und zugleich ein Zertifikat als Betreuungskraft erhalten.</a:t>
            </a:r>
          </a:p>
          <a:p>
            <a:endParaRPr lang="de-DE" sz="2400" dirty="0"/>
          </a:p>
        </p:txBody>
      </p:sp>
    </p:spTree>
    <p:extLst>
      <p:ext uri="{BB962C8B-B14F-4D97-AF65-F5344CB8AC3E}">
        <p14:creationId xmlns:p14="http://schemas.microsoft.com/office/powerpoint/2010/main" val="92043487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Grafik 3">
            <a:extLst>
              <a:ext uri="{FF2B5EF4-FFF2-40B4-BE49-F238E27FC236}">
                <a16:creationId xmlns:a16="http://schemas.microsoft.com/office/drawing/2014/main" id="{24D39701-B44D-4C96-A8AA-57E57DA0DD29}"/>
              </a:ext>
            </a:extLst>
          </p:cNvPr>
          <p:cNvPicPr>
            <a:picLocks noChangeAspect="1"/>
          </p:cNvPicPr>
          <p:nvPr/>
        </p:nvPicPr>
        <p:blipFill rotWithShape="1">
          <a:blip r:embed="rId2"/>
          <a:srcRect t="16468" b="19134"/>
          <a:stretch/>
        </p:blipFill>
        <p:spPr bwMode="auto">
          <a:xfrm>
            <a:off x="4118343" y="123231"/>
            <a:ext cx="3955314" cy="1432232"/>
          </a:xfrm>
          <a:prstGeom prst="rect">
            <a:avLst/>
          </a:prstGeom>
          <a:ln>
            <a:noFill/>
          </a:ln>
          <a:extLst>
            <a:ext uri="{53640926-AAD7-44D8-BBD7-CCE9431645EC}">
              <a14:shadowObscured xmlns:a14="http://schemas.microsoft.com/office/drawing/2010/main"/>
            </a:ext>
          </a:extLst>
        </p:spPr>
      </p:pic>
      <p:sp>
        <p:nvSpPr>
          <p:cNvPr id="5" name="Textfeld 4">
            <a:extLst>
              <a:ext uri="{FF2B5EF4-FFF2-40B4-BE49-F238E27FC236}">
                <a16:creationId xmlns:a16="http://schemas.microsoft.com/office/drawing/2014/main" id="{043A4F66-2590-4F77-83B1-968AA14C6C31}"/>
              </a:ext>
            </a:extLst>
          </p:cNvPr>
          <p:cNvSpPr txBox="1"/>
          <p:nvPr/>
        </p:nvSpPr>
        <p:spPr>
          <a:xfrm>
            <a:off x="791570" y="2223343"/>
            <a:ext cx="10658902" cy="2946576"/>
          </a:xfrm>
          <a:prstGeom prst="rect">
            <a:avLst/>
          </a:prstGeom>
          <a:noFill/>
        </p:spPr>
        <p:txBody>
          <a:bodyPr wrap="square" rtlCol="0">
            <a:spAutoFit/>
          </a:bodyPr>
          <a:lstStyle/>
          <a:p>
            <a:pPr algn="just">
              <a:lnSpc>
                <a:spcPct val="107000"/>
              </a:lnSpc>
              <a:spcAft>
                <a:spcPts val="800"/>
              </a:spcAft>
            </a:pPr>
            <a:r>
              <a:rPr lang="de-DE" sz="1800" b="1" dirty="0">
                <a:effectLst/>
                <a:latin typeface="Calibri" panose="020F0502020204030204" pitchFamily="34" charset="0"/>
                <a:ea typeface="Calibri" panose="020F0502020204030204" pitchFamily="34" charset="0"/>
                <a:cs typeface="Times New Roman" panose="02020603050405020304" pitchFamily="18" charset="0"/>
              </a:rPr>
              <a:t>Erzbischöfliches Berufskolleg (Marienhaus/Marienberg)</a:t>
            </a:r>
            <a:endParaRPr lang="de-DE" sz="18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de-DE" sz="1800" dirty="0">
                <a:effectLst/>
                <a:latin typeface="Calibri" panose="020F0502020204030204" pitchFamily="34" charset="0"/>
                <a:ea typeface="Calibri" panose="020F0502020204030204" pitchFamily="34" charset="0"/>
                <a:cs typeface="Times New Roman" panose="02020603050405020304" pitchFamily="18" charset="0"/>
              </a:rPr>
              <a:t>Hat man die Fachoberschulreife, kann man hier, berufsbezogen auf den Bereich Gesundheit/Soziales das Fachabitur erlangen.</a:t>
            </a:r>
          </a:p>
          <a:p>
            <a:pPr algn="just">
              <a:lnSpc>
                <a:spcPct val="107000"/>
              </a:lnSpc>
              <a:spcAft>
                <a:spcPts val="800"/>
              </a:spcAft>
            </a:pPr>
            <a:r>
              <a:rPr lang="de-DE" sz="1800" dirty="0">
                <a:effectLst/>
                <a:latin typeface="Calibri" panose="020F0502020204030204" pitchFamily="34" charset="0"/>
                <a:ea typeface="Calibri" panose="020F0502020204030204" pitchFamily="34" charset="0"/>
                <a:cs typeface="Times New Roman" panose="02020603050405020304" pitchFamily="18" charset="0"/>
              </a:rPr>
              <a:t>Mit FOR und </a:t>
            </a:r>
            <a:r>
              <a:rPr lang="de-DE" sz="1800" dirty="0" err="1">
                <a:effectLst/>
                <a:latin typeface="Calibri" panose="020F0502020204030204" pitchFamily="34" charset="0"/>
                <a:ea typeface="Calibri" panose="020F0502020204030204" pitchFamily="34" charset="0"/>
                <a:cs typeface="Times New Roman" panose="02020603050405020304" pitchFamily="18" charset="0"/>
              </a:rPr>
              <a:t>Quali</a:t>
            </a:r>
            <a:r>
              <a:rPr lang="de-DE" sz="1800" dirty="0">
                <a:effectLst/>
                <a:latin typeface="Calibri" panose="020F0502020204030204" pitchFamily="34" charset="0"/>
                <a:ea typeface="Calibri" panose="020F0502020204030204" pitchFamily="34" charset="0"/>
                <a:cs typeface="Times New Roman" panose="02020603050405020304" pitchFamily="18" charset="0"/>
              </a:rPr>
              <a:t> kann man sich im sozialpädagogischen Bereich oder im Gesundheitsbereich die allgemeine Hochschulreife erlangen.</a:t>
            </a:r>
          </a:p>
          <a:p>
            <a:pPr algn="just">
              <a:lnSpc>
                <a:spcPct val="107000"/>
              </a:lnSpc>
              <a:spcAft>
                <a:spcPts val="800"/>
              </a:spcAft>
            </a:pPr>
            <a:r>
              <a:rPr lang="de-DE" sz="1800" dirty="0">
                <a:effectLst/>
                <a:latin typeface="Calibri" panose="020F0502020204030204" pitchFamily="34" charset="0"/>
                <a:ea typeface="Calibri" panose="020F0502020204030204" pitchFamily="34" charset="0"/>
                <a:cs typeface="Times New Roman" panose="02020603050405020304" pitchFamily="18" charset="0"/>
              </a:rPr>
              <a:t>Für alle Angebote dieses Instituts ist in der Regel die Zugehörigkeit zur Katholischen Kirche eine weitere Voraussetzung.</a:t>
            </a:r>
          </a:p>
          <a:p>
            <a:endParaRPr lang="de-DE" sz="2400" dirty="0"/>
          </a:p>
        </p:txBody>
      </p:sp>
    </p:spTree>
    <p:extLst>
      <p:ext uri="{BB962C8B-B14F-4D97-AF65-F5344CB8AC3E}">
        <p14:creationId xmlns:p14="http://schemas.microsoft.com/office/powerpoint/2010/main" val="13790737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Grafik 3">
            <a:extLst>
              <a:ext uri="{FF2B5EF4-FFF2-40B4-BE49-F238E27FC236}">
                <a16:creationId xmlns:a16="http://schemas.microsoft.com/office/drawing/2014/main" id="{24D39701-B44D-4C96-A8AA-57E57DA0DD29}"/>
              </a:ext>
            </a:extLst>
          </p:cNvPr>
          <p:cNvPicPr>
            <a:picLocks noChangeAspect="1"/>
          </p:cNvPicPr>
          <p:nvPr/>
        </p:nvPicPr>
        <p:blipFill rotWithShape="1">
          <a:blip r:embed="rId2"/>
          <a:srcRect t="16468" b="19134"/>
          <a:stretch/>
        </p:blipFill>
        <p:spPr bwMode="auto">
          <a:xfrm>
            <a:off x="4118343" y="123231"/>
            <a:ext cx="3955314" cy="1432232"/>
          </a:xfrm>
          <a:prstGeom prst="rect">
            <a:avLst/>
          </a:prstGeom>
          <a:ln>
            <a:noFill/>
          </a:ln>
          <a:extLst>
            <a:ext uri="{53640926-AAD7-44D8-BBD7-CCE9431645EC}">
              <a14:shadowObscured xmlns:a14="http://schemas.microsoft.com/office/drawing/2010/main"/>
            </a:ext>
          </a:extLst>
        </p:spPr>
      </p:pic>
      <p:sp>
        <p:nvSpPr>
          <p:cNvPr id="5" name="Textfeld 4">
            <a:extLst>
              <a:ext uri="{FF2B5EF4-FFF2-40B4-BE49-F238E27FC236}">
                <a16:creationId xmlns:a16="http://schemas.microsoft.com/office/drawing/2014/main" id="{043A4F66-2590-4F77-83B1-968AA14C6C31}"/>
              </a:ext>
            </a:extLst>
          </p:cNvPr>
          <p:cNvSpPr txBox="1"/>
          <p:nvPr/>
        </p:nvSpPr>
        <p:spPr>
          <a:xfrm>
            <a:off x="791570" y="2223343"/>
            <a:ext cx="10658902" cy="3938258"/>
          </a:xfrm>
          <a:prstGeom prst="rect">
            <a:avLst/>
          </a:prstGeom>
          <a:noFill/>
        </p:spPr>
        <p:txBody>
          <a:bodyPr wrap="square" rtlCol="0">
            <a:spAutoFit/>
          </a:bodyPr>
          <a:lstStyle/>
          <a:p>
            <a:pPr algn="just">
              <a:lnSpc>
                <a:spcPct val="107000"/>
              </a:lnSpc>
              <a:spcAft>
                <a:spcPts val="800"/>
              </a:spcAft>
            </a:pPr>
            <a:r>
              <a:rPr lang="de-DE" sz="1800" b="1" dirty="0">
                <a:effectLst/>
                <a:latin typeface="Calibri" panose="020F0502020204030204" pitchFamily="34" charset="0"/>
                <a:ea typeface="Calibri" panose="020F0502020204030204" pitchFamily="34" charset="0"/>
                <a:cs typeface="Times New Roman" panose="02020603050405020304" pitchFamily="18" charset="0"/>
              </a:rPr>
              <a:t>Berufsbildungszentrum Dormagen</a:t>
            </a:r>
            <a:endParaRPr lang="de-DE" sz="18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de-DE" sz="1800" dirty="0">
                <a:effectLst/>
                <a:latin typeface="Calibri" panose="020F0502020204030204" pitchFamily="34" charset="0"/>
                <a:ea typeface="Calibri" panose="020F0502020204030204" pitchFamily="34" charset="0"/>
                <a:cs typeface="Times New Roman" panose="02020603050405020304" pitchFamily="18" charset="0"/>
              </a:rPr>
              <a:t>Im BBZ Dormagen kann man, ohne jeden Schulabschluss, eine berufsbildende Berufsvorbereitungsmaßnahme besuchen. In der Kombination aus praktischer Arbeit in Betrieben und Unterricht an zwei Tagen in der Woche, können ein Hauptschulabschluss und erste berufliche Erfahrungen erworben werden.</a:t>
            </a:r>
          </a:p>
          <a:p>
            <a:pPr algn="just">
              <a:lnSpc>
                <a:spcPct val="107000"/>
              </a:lnSpc>
              <a:spcAft>
                <a:spcPts val="800"/>
              </a:spcAft>
            </a:pPr>
            <a:r>
              <a:rPr lang="de-DE" sz="1800" dirty="0">
                <a:effectLst/>
                <a:latin typeface="Calibri" panose="020F0502020204030204" pitchFamily="34" charset="0"/>
                <a:ea typeface="Calibri" panose="020F0502020204030204" pitchFamily="34" charset="0"/>
                <a:cs typeface="Times New Roman" panose="02020603050405020304" pitchFamily="18" charset="0"/>
              </a:rPr>
              <a:t>Mit dem Hauptschulabschluss nach Klasse 9 kann dort die einjährige Berufsfachschule mit dem Schwerpunkt Wirtschaft und Verwaltung besucht werden. Neben beruflichen Kenntnissen bezogen auf Wirtschaft und Verwaltung wird der Hauptschulabschluss nach Klasse 10 erworben.</a:t>
            </a:r>
          </a:p>
          <a:p>
            <a:pPr algn="just">
              <a:lnSpc>
                <a:spcPct val="107000"/>
              </a:lnSpc>
              <a:spcAft>
                <a:spcPts val="800"/>
              </a:spcAft>
            </a:pPr>
            <a:r>
              <a:rPr lang="de-DE" sz="1800" dirty="0">
                <a:effectLst/>
                <a:latin typeface="Calibri" panose="020F0502020204030204" pitchFamily="34" charset="0"/>
                <a:ea typeface="Calibri" panose="020F0502020204030204" pitchFamily="34" charset="0"/>
                <a:cs typeface="Times New Roman" panose="02020603050405020304" pitchFamily="18" charset="0"/>
              </a:rPr>
              <a:t>Hat man bereits den Hauptschulabschluss nach Klasse 10 kann in der Berufsfachschule (Handelsschule) in einem Jahr die FOR erlangt werden und es werden Kenntnisse aus den Bereichen Wirtschaft und Verwaltung vermittelt.</a:t>
            </a:r>
          </a:p>
          <a:p>
            <a:pPr algn="just">
              <a:lnSpc>
                <a:spcPct val="107000"/>
              </a:lnSpc>
              <a:spcAft>
                <a:spcPts val="800"/>
              </a:spcAft>
            </a:pPr>
            <a:endParaRPr lang="de-DE"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de-DE" sz="2400" dirty="0"/>
          </a:p>
        </p:txBody>
      </p:sp>
    </p:spTree>
    <p:extLst>
      <p:ext uri="{BB962C8B-B14F-4D97-AF65-F5344CB8AC3E}">
        <p14:creationId xmlns:p14="http://schemas.microsoft.com/office/powerpoint/2010/main" val="314748366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Grafik 3">
            <a:extLst>
              <a:ext uri="{FF2B5EF4-FFF2-40B4-BE49-F238E27FC236}">
                <a16:creationId xmlns:a16="http://schemas.microsoft.com/office/drawing/2014/main" id="{24D39701-B44D-4C96-A8AA-57E57DA0DD29}"/>
              </a:ext>
            </a:extLst>
          </p:cNvPr>
          <p:cNvPicPr>
            <a:picLocks noChangeAspect="1"/>
          </p:cNvPicPr>
          <p:nvPr/>
        </p:nvPicPr>
        <p:blipFill rotWithShape="1">
          <a:blip r:embed="rId2"/>
          <a:srcRect t="16468" b="19134"/>
          <a:stretch/>
        </p:blipFill>
        <p:spPr bwMode="auto">
          <a:xfrm>
            <a:off x="4118343" y="123231"/>
            <a:ext cx="3955314" cy="1432232"/>
          </a:xfrm>
          <a:prstGeom prst="rect">
            <a:avLst/>
          </a:prstGeom>
          <a:ln>
            <a:noFill/>
          </a:ln>
          <a:extLst>
            <a:ext uri="{53640926-AAD7-44D8-BBD7-CCE9431645EC}">
              <a14:shadowObscured xmlns:a14="http://schemas.microsoft.com/office/drawing/2010/main"/>
            </a:ext>
          </a:extLst>
        </p:spPr>
      </p:pic>
      <p:sp>
        <p:nvSpPr>
          <p:cNvPr id="5" name="Textfeld 4">
            <a:extLst>
              <a:ext uri="{FF2B5EF4-FFF2-40B4-BE49-F238E27FC236}">
                <a16:creationId xmlns:a16="http://schemas.microsoft.com/office/drawing/2014/main" id="{043A4F66-2590-4F77-83B1-968AA14C6C31}"/>
              </a:ext>
            </a:extLst>
          </p:cNvPr>
          <p:cNvSpPr txBox="1"/>
          <p:nvPr/>
        </p:nvSpPr>
        <p:spPr>
          <a:xfrm>
            <a:off x="791570" y="2223343"/>
            <a:ext cx="10658902" cy="2946576"/>
          </a:xfrm>
          <a:prstGeom prst="rect">
            <a:avLst/>
          </a:prstGeom>
          <a:noFill/>
        </p:spPr>
        <p:txBody>
          <a:bodyPr wrap="square" rtlCol="0">
            <a:spAutoFit/>
          </a:bodyPr>
          <a:lstStyle/>
          <a:p>
            <a:pPr algn="just">
              <a:lnSpc>
                <a:spcPct val="107000"/>
              </a:lnSpc>
              <a:spcAft>
                <a:spcPts val="800"/>
              </a:spcAft>
            </a:pPr>
            <a:r>
              <a:rPr lang="de-DE" sz="1800" b="1" dirty="0">
                <a:effectLst/>
                <a:latin typeface="Calibri" panose="020F0502020204030204" pitchFamily="34" charset="0"/>
                <a:ea typeface="Calibri" panose="020F0502020204030204" pitchFamily="34" charset="0"/>
                <a:cs typeface="Times New Roman" panose="02020603050405020304" pitchFamily="18" charset="0"/>
              </a:rPr>
              <a:t>Berufsbildungszentrum Dormagen</a:t>
            </a:r>
            <a:endParaRPr lang="de-DE" sz="18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de-DE" sz="1800" dirty="0">
                <a:effectLst/>
                <a:latin typeface="Calibri" panose="020F0502020204030204" pitchFamily="34" charset="0"/>
                <a:ea typeface="Calibri" panose="020F0502020204030204" pitchFamily="34" charset="0"/>
                <a:cs typeface="Times New Roman" panose="02020603050405020304" pitchFamily="18" charset="0"/>
              </a:rPr>
              <a:t>Die zweijährige Berufsfachschule (Höhere Handelsschule) darf besuchen, wer die FOR (mit oder ohne </a:t>
            </a:r>
            <a:r>
              <a:rPr lang="de-DE" sz="1800" dirty="0" err="1">
                <a:effectLst/>
                <a:latin typeface="Calibri" panose="020F0502020204030204" pitchFamily="34" charset="0"/>
                <a:ea typeface="Calibri" panose="020F0502020204030204" pitchFamily="34" charset="0"/>
                <a:cs typeface="Times New Roman" panose="02020603050405020304" pitchFamily="18" charset="0"/>
              </a:rPr>
              <a:t>Quali</a:t>
            </a:r>
            <a:r>
              <a:rPr lang="de-DE" sz="1800" dirty="0">
                <a:effectLst/>
                <a:latin typeface="Calibri" panose="020F0502020204030204" pitchFamily="34" charset="0"/>
                <a:ea typeface="Calibri" panose="020F0502020204030204" pitchFamily="34" charset="0"/>
                <a:cs typeface="Times New Roman" panose="02020603050405020304" pitchFamily="18" charset="0"/>
              </a:rPr>
              <a:t>) mitbringt. In den zwei Jahren werden berufliche Kenntnisse vermittelt und die Fachhochschulreife erlangt.</a:t>
            </a:r>
          </a:p>
          <a:p>
            <a:pPr algn="just">
              <a:lnSpc>
                <a:spcPct val="107000"/>
              </a:lnSpc>
              <a:spcAft>
                <a:spcPts val="800"/>
              </a:spcAft>
            </a:pPr>
            <a:r>
              <a:rPr lang="de-DE" sz="1800" dirty="0">
                <a:effectLst/>
                <a:latin typeface="Calibri" panose="020F0502020204030204" pitchFamily="34" charset="0"/>
                <a:ea typeface="Calibri" panose="020F0502020204030204" pitchFamily="34" charset="0"/>
                <a:cs typeface="Times New Roman" panose="02020603050405020304" pitchFamily="18" charset="0"/>
              </a:rPr>
              <a:t>Ebenfalls mit der FOR (mit und ohne </a:t>
            </a:r>
            <a:r>
              <a:rPr lang="de-DE" sz="1800" dirty="0" err="1">
                <a:effectLst/>
                <a:latin typeface="Calibri" panose="020F0502020204030204" pitchFamily="34" charset="0"/>
                <a:ea typeface="Calibri" panose="020F0502020204030204" pitchFamily="34" charset="0"/>
                <a:cs typeface="Times New Roman" panose="02020603050405020304" pitchFamily="18" charset="0"/>
              </a:rPr>
              <a:t>Quali</a:t>
            </a:r>
            <a:r>
              <a:rPr lang="de-DE" sz="1800" dirty="0">
                <a:effectLst/>
                <a:latin typeface="Calibri" panose="020F0502020204030204" pitchFamily="34" charset="0"/>
                <a:ea typeface="Calibri" panose="020F0502020204030204" pitchFamily="34" charset="0"/>
                <a:cs typeface="Times New Roman" panose="02020603050405020304" pitchFamily="18" charset="0"/>
              </a:rPr>
              <a:t>) kann im BBZ Dormagen die Höhere Berufsfachschule, Fachrichtung Technik besucht werden und so die Ausbildung zum staatliche geprüften chemisch-technischen Assistenten absolviert werden. Neben dem Berufsabschluss erlangt man so die Fachhochschulreife.</a:t>
            </a:r>
          </a:p>
          <a:p>
            <a:pPr algn="just">
              <a:lnSpc>
                <a:spcPct val="107000"/>
              </a:lnSpc>
              <a:spcAft>
                <a:spcPts val="800"/>
              </a:spcAft>
            </a:pPr>
            <a:endParaRPr lang="de-DE"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de-DE" sz="2400" dirty="0"/>
          </a:p>
        </p:txBody>
      </p:sp>
    </p:spTree>
    <p:extLst>
      <p:ext uri="{BB962C8B-B14F-4D97-AF65-F5344CB8AC3E}">
        <p14:creationId xmlns:p14="http://schemas.microsoft.com/office/powerpoint/2010/main" val="50776346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Grafik 3">
            <a:extLst>
              <a:ext uri="{FF2B5EF4-FFF2-40B4-BE49-F238E27FC236}">
                <a16:creationId xmlns:a16="http://schemas.microsoft.com/office/drawing/2014/main" id="{24D39701-B44D-4C96-A8AA-57E57DA0DD29}"/>
              </a:ext>
            </a:extLst>
          </p:cNvPr>
          <p:cNvPicPr>
            <a:picLocks noChangeAspect="1"/>
          </p:cNvPicPr>
          <p:nvPr/>
        </p:nvPicPr>
        <p:blipFill rotWithShape="1">
          <a:blip r:embed="rId2"/>
          <a:srcRect t="16468" b="19134"/>
          <a:stretch/>
        </p:blipFill>
        <p:spPr bwMode="auto">
          <a:xfrm>
            <a:off x="4118343" y="123231"/>
            <a:ext cx="3955314" cy="1432232"/>
          </a:xfrm>
          <a:prstGeom prst="rect">
            <a:avLst/>
          </a:prstGeom>
          <a:ln>
            <a:noFill/>
          </a:ln>
          <a:extLst>
            <a:ext uri="{53640926-AAD7-44D8-BBD7-CCE9431645EC}">
              <a14:shadowObscured xmlns:a14="http://schemas.microsoft.com/office/drawing/2010/main"/>
            </a:ext>
          </a:extLst>
        </p:spPr>
      </p:pic>
      <p:sp>
        <p:nvSpPr>
          <p:cNvPr id="5" name="Textfeld 4">
            <a:extLst>
              <a:ext uri="{FF2B5EF4-FFF2-40B4-BE49-F238E27FC236}">
                <a16:creationId xmlns:a16="http://schemas.microsoft.com/office/drawing/2014/main" id="{043A4F66-2590-4F77-83B1-968AA14C6C31}"/>
              </a:ext>
            </a:extLst>
          </p:cNvPr>
          <p:cNvSpPr txBox="1"/>
          <p:nvPr/>
        </p:nvSpPr>
        <p:spPr>
          <a:xfrm>
            <a:off x="791570" y="1719618"/>
            <a:ext cx="10658902" cy="4051109"/>
          </a:xfrm>
          <a:prstGeom prst="rect">
            <a:avLst/>
          </a:prstGeom>
          <a:noFill/>
        </p:spPr>
        <p:txBody>
          <a:bodyPr wrap="square" rtlCol="0">
            <a:spAutoFit/>
          </a:bodyPr>
          <a:lstStyle/>
          <a:p>
            <a:pPr>
              <a:lnSpc>
                <a:spcPct val="107000"/>
              </a:lnSpc>
              <a:spcAft>
                <a:spcPts val="800"/>
              </a:spcAft>
            </a:pPr>
            <a:r>
              <a:rPr lang="de-DE" sz="1800" dirty="0">
                <a:effectLst/>
                <a:latin typeface="Calibri" panose="020F0502020204030204" pitchFamily="34" charset="0"/>
                <a:ea typeface="Calibri" panose="020F0502020204030204" pitchFamily="34" charset="0"/>
                <a:cs typeface="Times New Roman" panose="02020603050405020304" pitchFamily="18" charset="0"/>
              </a:rPr>
              <a:t>Im Rhein-Kreis Neuss stehen unterschiedliche Bildungsgänge nach der Pflichtschulzeit (i.d.R. Nach der 10. Klasse) zur Verfügung. Sie können einerseits genutzt werden, um den nächsthöheren Schulabschluss zu erlangen oder den vorhandenen zu verbessern, zum anderen dienen sie der fachlich orientierten Vorbereitung auf verschiedene betriebliche Ausbildungen.</a:t>
            </a:r>
          </a:p>
          <a:p>
            <a:pPr>
              <a:lnSpc>
                <a:spcPct val="107000"/>
              </a:lnSpc>
              <a:spcAft>
                <a:spcPts val="800"/>
              </a:spcAft>
            </a:pPr>
            <a:r>
              <a:rPr lang="de-DE" sz="1800" dirty="0">
                <a:effectLst/>
                <a:latin typeface="Calibri" panose="020F0502020204030204" pitchFamily="34" charset="0"/>
                <a:ea typeface="Calibri" panose="020F0502020204030204" pitchFamily="34" charset="0"/>
                <a:cs typeface="Times New Roman" panose="02020603050405020304" pitchFamily="18" charset="0"/>
              </a:rPr>
              <a:t>Als </a:t>
            </a:r>
            <a:r>
              <a:rPr lang="de-DE" sz="1800" u="sng" dirty="0">
                <a:effectLst/>
                <a:latin typeface="Calibri" panose="020F0502020204030204" pitchFamily="34" charset="0"/>
                <a:ea typeface="Calibri" panose="020F0502020204030204" pitchFamily="34" charset="0"/>
                <a:cs typeface="Times New Roman" panose="02020603050405020304" pitchFamily="18" charset="0"/>
              </a:rPr>
              <a:t>berufsbildende Schulen </a:t>
            </a:r>
            <a:r>
              <a:rPr lang="de-DE" sz="1800" dirty="0">
                <a:effectLst/>
                <a:latin typeface="Calibri" panose="020F0502020204030204" pitchFamily="34" charset="0"/>
                <a:ea typeface="Calibri" panose="020F0502020204030204" pitchFamily="34" charset="0"/>
                <a:cs typeface="Times New Roman" panose="02020603050405020304" pitchFamily="18" charset="0"/>
              </a:rPr>
              <a:t>gibt es:</a:t>
            </a:r>
          </a:p>
          <a:p>
            <a:pPr marL="285750" indent="-285750">
              <a:lnSpc>
                <a:spcPct val="107000"/>
              </a:lnSpc>
              <a:spcAft>
                <a:spcPts val="800"/>
              </a:spcAft>
              <a:buFont typeface="Wingdings" panose="05000000000000000000" pitchFamily="2" charset="2"/>
              <a:buChar char="v"/>
            </a:pPr>
            <a:r>
              <a:rPr lang="de-DE" sz="1800" dirty="0">
                <a:effectLst/>
                <a:latin typeface="Calibri" panose="020F0502020204030204" pitchFamily="34" charset="0"/>
                <a:ea typeface="Calibri" panose="020F0502020204030204" pitchFamily="34" charset="0"/>
                <a:cs typeface="Times New Roman" panose="02020603050405020304" pitchFamily="18" charset="0"/>
              </a:rPr>
              <a:t>das „</a:t>
            </a:r>
            <a:r>
              <a:rPr lang="de-DE" sz="1800" b="1" dirty="0">
                <a:effectLst/>
                <a:latin typeface="Calibri" panose="020F0502020204030204" pitchFamily="34" charset="0"/>
                <a:ea typeface="Calibri" panose="020F0502020204030204" pitchFamily="34" charset="0"/>
                <a:cs typeface="Times New Roman" panose="02020603050405020304" pitchFamily="18" charset="0"/>
              </a:rPr>
              <a:t>Berufskolleg für Technik und Informatik</a:t>
            </a:r>
            <a:r>
              <a:rPr lang="de-DE" sz="1800" dirty="0">
                <a:effectLst/>
                <a:latin typeface="Calibri" panose="020F0502020204030204" pitchFamily="34" charset="0"/>
                <a:ea typeface="Calibri" panose="020F0502020204030204" pitchFamily="34" charset="0"/>
                <a:cs typeface="Times New Roman" panose="02020603050405020304" pitchFamily="18" charset="0"/>
              </a:rPr>
              <a:t>“ BTI in Neuss im </a:t>
            </a:r>
            <a:r>
              <a:rPr lang="de-DE" sz="1800" dirty="0" err="1">
                <a:effectLst/>
                <a:latin typeface="Calibri" panose="020F0502020204030204" pitchFamily="34" charset="0"/>
                <a:ea typeface="Calibri" panose="020F0502020204030204" pitchFamily="34" charset="0"/>
                <a:cs typeface="Times New Roman" panose="02020603050405020304" pitchFamily="18" charset="0"/>
              </a:rPr>
              <a:t>Hammfeld</a:t>
            </a:r>
            <a:endParaRPr lang="de-DE" sz="1800" dirty="0">
              <a:effectLst/>
              <a:latin typeface="Calibri" panose="020F0502020204030204" pitchFamily="34" charset="0"/>
              <a:ea typeface="Calibri" panose="020F0502020204030204" pitchFamily="34" charset="0"/>
              <a:cs typeface="Times New Roman" panose="02020603050405020304" pitchFamily="18" charset="0"/>
            </a:endParaRPr>
          </a:p>
          <a:p>
            <a:pPr marL="285750" indent="-285750">
              <a:lnSpc>
                <a:spcPct val="107000"/>
              </a:lnSpc>
              <a:spcAft>
                <a:spcPts val="800"/>
              </a:spcAft>
              <a:buFont typeface="Wingdings" panose="05000000000000000000" pitchFamily="2" charset="2"/>
              <a:buChar char="v"/>
            </a:pPr>
            <a:r>
              <a:rPr lang="de-DE" sz="1800" dirty="0">
                <a:effectLst/>
                <a:latin typeface="Calibri" panose="020F0502020204030204" pitchFamily="34" charset="0"/>
                <a:ea typeface="Calibri" panose="020F0502020204030204" pitchFamily="34" charset="0"/>
                <a:cs typeface="Times New Roman" panose="02020603050405020304" pitchFamily="18" charset="0"/>
              </a:rPr>
              <a:t>das „</a:t>
            </a:r>
            <a:r>
              <a:rPr lang="de-DE" sz="1800" b="1" dirty="0">
                <a:effectLst/>
                <a:latin typeface="Calibri" panose="020F0502020204030204" pitchFamily="34" charset="0"/>
                <a:ea typeface="Calibri" panose="020F0502020204030204" pitchFamily="34" charset="0"/>
                <a:cs typeface="Times New Roman" panose="02020603050405020304" pitchFamily="18" charset="0"/>
              </a:rPr>
              <a:t>Berufsbildungszentrum </a:t>
            </a:r>
            <a:r>
              <a:rPr lang="de-DE" sz="1800" b="1" dirty="0" err="1">
                <a:effectLst/>
                <a:latin typeface="Calibri" panose="020F0502020204030204" pitchFamily="34" charset="0"/>
                <a:ea typeface="Calibri" panose="020F0502020204030204" pitchFamily="34" charset="0"/>
                <a:cs typeface="Times New Roman" panose="02020603050405020304" pitchFamily="18" charset="0"/>
              </a:rPr>
              <a:t>Weingartstraße</a:t>
            </a:r>
            <a:r>
              <a:rPr lang="de-DE" sz="1800" dirty="0">
                <a:effectLst/>
                <a:latin typeface="Calibri" panose="020F0502020204030204" pitchFamily="34" charset="0"/>
                <a:ea typeface="Calibri" panose="020F0502020204030204" pitchFamily="34" charset="0"/>
                <a:cs typeface="Times New Roman" panose="02020603050405020304" pitchFamily="18" charset="0"/>
              </a:rPr>
              <a:t>“ in Neuss</a:t>
            </a:r>
          </a:p>
          <a:p>
            <a:pPr marL="285750" indent="-285750">
              <a:lnSpc>
                <a:spcPct val="107000"/>
              </a:lnSpc>
              <a:spcAft>
                <a:spcPts val="800"/>
              </a:spcAft>
              <a:buFont typeface="Wingdings" panose="05000000000000000000" pitchFamily="2" charset="2"/>
              <a:buChar char="v"/>
            </a:pPr>
            <a:r>
              <a:rPr lang="de-DE" sz="1800" dirty="0">
                <a:effectLst/>
                <a:latin typeface="Calibri" panose="020F0502020204030204" pitchFamily="34" charset="0"/>
                <a:ea typeface="Calibri" panose="020F0502020204030204" pitchFamily="34" charset="0"/>
                <a:cs typeface="Times New Roman" panose="02020603050405020304" pitchFamily="18" charset="0"/>
              </a:rPr>
              <a:t>das „</a:t>
            </a:r>
            <a:r>
              <a:rPr lang="de-DE" sz="1800" b="1" dirty="0">
                <a:effectLst/>
                <a:latin typeface="Calibri" panose="020F0502020204030204" pitchFamily="34" charset="0"/>
                <a:ea typeface="Calibri" panose="020F0502020204030204" pitchFamily="34" charset="0"/>
                <a:cs typeface="Times New Roman" panose="02020603050405020304" pitchFamily="18" charset="0"/>
              </a:rPr>
              <a:t>Erzbischöfliche Berufskolleg Neuss</a:t>
            </a:r>
            <a:r>
              <a:rPr lang="de-DE" sz="1800" dirty="0">
                <a:effectLst/>
                <a:latin typeface="Calibri" panose="020F0502020204030204" pitchFamily="34" charset="0"/>
                <a:ea typeface="Calibri" panose="020F0502020204030204" pitchFamily="34" charset="0"/>
                <a:cs typeface="Times New Roman" panose="02020603050405020304" pitchFamily="18" charset="0"/>
              </a:rPr>
              <a:t>“ in Neuss auf der Kapitelstraße</a:t>
            </a:r>
          </a:p>
          <a:p>
            <a:pPr marL="285750" indent="-285750">
              <a:lnSpc>
                <a:spcPct val="107000"/>
              </a:lnSpc>
              <a:spcAft>
                <a:spcPts val="800"/>
              </a:spcAft>
              <a:buFont typeface="Wingdings" panose="05000000000000000000" pitchFamily="2" charset="2"/>
              <a:buChar char="v"/>
            </a:pPr>
            <a:r>
              <a:rPr lang="de-DE" sz="1800" dirty="0">
                <a:effectLst/>
                <a:latin typeface="Calibri" panose="020F0502020204030204" pitchFamily="34" charset="0"/>
                <a:ea typeface="Calibri" panose="020F0502020204030204" pitchFamily="34" charset="0"/>
                <a:cs typeface="Times New Roman" panose="02020603050405020304" pitchFamily="18" charset="0"/>
              </a:rPr>
              <a:t>das „</a:t>
            </a:r>
            <a:r>
              <a:rPr lang="de-DE" sz="1800" b="1" dirty="0">
                <a:effectLst/>
                <a:latin typeface="Calibri" panose="020F0502020204030204" pitchFamily="34" charset="0"/>
                <a:ea typeface="Calibri" panose="020F0502020204030204" pitchFamily="34" charset="0"/>
                <a:cs typeface="Times New Roman" panose="02020603050405020304" pitchFamily="18" charset="0"/>
              </a:rPr>
              <a:t>Berufsbildungszentrum Dormagen</a:t>
            </a:r>
            <a:r>
              <a:rPr lang="de-DE" sz="1800" dirty="0">
                <a:effectLst/>
                <a:latin typeface="Calibri" panose="020F0502020204030204" pitchFamily="34" charset="0"/>
                <a:ea typeface="Calibri" panose="020F0502020204030204" pitchFamily="34" charset="0"/>
                <a:cs typeface="Times New Roman" panose="02020603050405020304" pitchFamily="18" charset="0"/>
              </a:rPr>
              <a:t>“, Bahnhofstraße in Dormagen</a:t>
            </a:r>
          </a:p>
          <a:p>
            <a:pPr marL="285750" indent="-285750">
              <a:lnSpc>
                <a:spcPct val="107000"/>
              </a:lnSpc>
              <a:spcAft>
                <a:spcPts val="800"/>
              </a:spcAft>
              <a:buFont typeface="Wingdings" panose="05000000000000000000" pitchFamily="2" charset="2"/>
              <a:buChar char="v"/>
            </a:pPr>
            <a:r>
              <a:rPr lang="de-DE" sz="1800" dirty="0">
                <a:effectLst/>
                <a:latin typeface="Calibri" panose="020F0502020204030204" pitchFamily="34" charset="0"/>
                <a:ea typeface="Calibri" panose="020F0502020204030204" pitchFamily="34" charset="0"/>
                <a:cs typeface="Times New Roman" panose="02020603050405020304" pitchFamily="18" charset="0"/>
              </a:rPr>
              <a:t>das  „</a:t>
            </a:r>
            <a:r>
              <a:rPr lang="de-DE" sz="1800" b="1" dirty="0">
                <a:effectLst/>
                <a:latin typeface="Calibri" panose="020F0502020204030204" pitchFamily="34" charset="0"/>
                <a:ea typeface="Calibri" panose="020F0502020204030204" pitchFamily="34" charset="0"/>
                <a:cs typeface="Times New Roman" panose="02020603050405020304" pitchFamily="18" charset="0"/>
              </a:rPr>
              <a:t>Berufsbildungszentrum Grevenbroich</a:t>
            </a:r>
            <a:r>
              <a:rPr lang="de-DE" sz="1800" dirty="0">
                <a:effectLst/>
                <a:latin typeface="Calibri" panose="020F0502020204030204" pitchFamily="34" charset="0"/>
                <a:ea typeface="Calibri" panose="020F0502020204030204" pitchFamily="34" charset="0"/>
                <a:cs typeface="Times New Roman" panose="02020603050405020304" pitchFamily="18" charset="0"/>
              </a:rPr>
              <a:t>“, Bergheimer Straße in Grevenbroich</a:t>
            </a:r>
          </a:p>
          <a:p>
            <a:endParaRPr lang="de-DE" dirty="0"/>
          </a:p>
        </p:txBody>
      </p:sp>
    </p:spTree>
    <p:extLst>
      <p:ext uri="{BB962C8B-B14F-4D97-AF65-F5344CB8AC3E}">
        <p14:creationId xmlns:p14="http://schemas.microsoft.com/office/powerpoint/2010/main" val="267969787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Grafik 3">
            <a:extLst>
              <a:ext uri="{FF2B5EF4-FFF2-40B4-BE49-F238E27FC236}">
                <a16:creationId xmlns:a16="http://schemas.microsoft.com/office/drawing/2014/main" id="{24D39701-B44D-4C96-A8AA-57E57DA0DD29}"/>
              </a:ext>
            </a:extLst>
          </p:cNvPr>
          <p:cNvPicPr>
            <a:picLocks noChangeAspect="1"/>
          </p:cNvPicPr>
          <p:nvPr/>
        </p:nvPicPr>
        <p:blipFill rotWithShape="1">
          <a:blip r:embed="rId2"/>
          <a:srcRect t="16468" b="19134"/>
          <a:stretch/>
        </p:blipFill>
        <p:spPr bwMode="auto">
          <a:xfrm>
            <a:off x="4118343" y="123231"/>
            <a:ext cx="3955314" cy="1432232"/>
          </a:xfrm>
          <a:prstGeom prst="rect">
            <a:avLst/>
          </a:prstGeom>
          <a:ln>
            <a:noFill/>
          </a:ln>
          <a:extLst>
            <a:ext uri="{53640926-AAD7-44D8-BBD7-CCE9431645EC}">
              <a14:shadowObscured xmlns:a14="http://schemas.microsoft.com/office/drawing/2010/main"/>
            </a:ext>
          </a:extLst>
        </p:spPr>
      </p:pic>
      <p:sp>
        <p:nvSpPr>
          <p:cNvPr id="5" name="Textfeld 4">
            <a:extLst>
              <a:ext uri="{FF2B5EF4-FFF2-40B4-BE49-F238E27FC236}">
                <a16:creationId xmlns:a16="http://schemas.microsoft.com/office/drawing/2014/main" id="{043A4F66-2590-4F77-83B1-968AA14C6C31}"/>
              </a:ext>
            </a:extLst>
          </p:cNvPr>
          <p:cNvSpPr txBox="1"/>
          <p:nvPr/>
        </p:nvSpPr>
        <p:spPr>
          <a:xfrm>
            <a:off x="791570" y="2223343"/>
            <a:ext cx="10658902" cy="3641894"/>
          </a:xfrm>
          <a:prstGeom prst="rect">
            <a:avLst/>
          </a:prstGeom>
          <a:noFill/>
        </p:spPr>
        <p:txBody>
          <a:bodyPr wrap="square" rtlCol="0">
            <a:spAutoFit/>
          </a:bodyPr>
          <a:lstStyle/>
          <a:p>
            <a:pPr algn="just">
              <a:lnSpc>
                <a:spcPct val="107000"/>
              </a:lnSpc>
              <a:spcAft>
                <a:spcPts val="800"/>
              </a:spcAft>
            </a:pPr>
            <a:r>
              <a:rPr lang="de-DE" sz="1800" b="1" dirty="0">
                <a:effectLst/>
                <a:latin typeface="Calibri" panose="020F0502020204030204" pitchFamily="34" charset="0"/>
                <a:ea typeface="Calibri" panose="020F0502020204030204" pitchFamily="34" charset="0"/>
                <a:cs typeface="Times New Roman" panose="02020603050405020304" pitchFamily="18" charset="0"/>
              </a:rPr>
              <a:t>BBZ Grevenbroich</a:t>
            </a:r>
            <a:endParaRPr lang="de-DE" sz="18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de-DE" sz="1800" dirty="0">
                <a:effectLst/>
                <a:latin typeface="Calibri" panose="020F0502020204030204" pitchFamily="34" charset="0"/>
                <a:ea typeface="Calibri" panose="020F0502020204030204" pitchFamily="34" charset="0"/>
                <a:cs typeface="Times New Roman" panose="02020603050405020304" pitchFamily="18" charset="0"/>
              </a:rPr>
              <a:t>Am BBZ Grevenbroich können verschiedene Berufe erlernt oder Schulabschlüsse erworben werden.</a:t>
            </a:r>
          </a:p>
          <a:p>
            <a:pPr algn="just">
              <a:lnSpc>
                <a:spcPct val="107000"/>
              </a:lnSpc>
              <a:spcAft>
                <a:spcPts val="800"/>
              </a:spcAft>
            </a:pPr>
            <a:r>
              <a:rPr lang="de-DE" sz="1800" dirty="0">
                <a:effectLst/>
                <a:latin typeface="Calibri" panose="020F0502020204030204" pitchFamily="34" charset="0"/>
                <a:ea typeface="Calibri" panose="020F0502020204030204" pitchFamily="34" charset="0"/>
                <a:cs typeface="Times New Roman" panose="02020603050405020304" pitchFamily="18" charset="0"/>
              </a:rPr>
              <a:t>Ohne Schulabschluss lässt sich in einer Kombi-Maßnahme (Praktikum/Unterricht) im Sinne der Berufsvorbereitung, ein Hauptschulabschluss erwerben und erst berufliche Erfahrungen gemacht werden.</a:t>
            </a:r>
          </a:p>
          <a:p>
            <a:pPr algn="just">
              <a:lnSpc>
                <a:spcPct val="107000"/>
              </a:lnSpc>
              <a:spcAft>
                <a:spcPts val="800"/>
              </a:spcAft>
            </a:pPr>
            <a:r>
              <a:rPr lang="de-DE" sz="1800" dirty="0">
                <a:effectLst/>
                <a:latin typeface="Calibri" panose="020F0502020204030204" pitchFamily="34" charset="0"/>
                <a:ea typeface="Calibri" panose="020F0502020204030204" pitchFamily="34" charset="0"/>
                <a:cs typeface="Times New Roman" panose="02020603050405020304" pitchFamily="18" charset="0"/>
              </a:rPr>
              <a:t>Mit einem Hauptschulabschluss lässt sich in verschiedenen Fachrichtungen die Fachoberschulreife erwerben. In der einjährigen Ausbildung sind dies: Wirtschaft und Verwaltung, Fahrzeugtechnik, Körperpflege und Ernährungs- und Versorgungsmanagement. Im zweijährigen Ausbildungsgang kann zugleich ein Berufsabschluss als Kinderpfleger oder Sozialassistent erworben werden.</a:t>
            </a:r>
          </a:p>
          <a:p>
            <a:pPr algn="just">
              <a:lnSpc>
                <a:spcPct val="107000"/>
              </a:lnSpc>
              <a:spcAft>
                <a:spcPts val="800"/>
              </a:spcAft>
            </a:pPr>
            <a:endParaRPr lang="de-DE"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de-DE" sz="2400" dirty="0"/>
          </a:p>
        </p:txBody>
      </p:sp>
    </p:spTree>
    <p:extLst>
      <p:ext uri="{BB962C8B-B14F-4D97-AF65-F5344CB8AC3E}">
        <p14:creationId xmlns:p14="http://schemas.microsoft.com/office/powerpoint/2010/main" val="283772727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Grafik 3">
            <a:extLst>
              <a:ext uri="{FF2B5EF4-FFF2-40B4-BE49-F238E27FC236}">
                <a16:creationId xmlns:a16="http://schemas.microsoft.com/office/drawing/2014/main" id="{24D39701-B44D-4C96-A8AA-57E57DA0DD29}"/>
              </a:ext>
            </a:extLst>
          </p:cNvPr>
          <p:cNvPicPr>
            <a:picLocks noChangeAspect="1"/>
          </p:cNvPicPr>
          <p:nvPr/>
        </p:nvPicPr>
        <p:blipFill rotWithShape="1">
          <a:blip r:embed="rId2"/>
          <a:srcRect t="16468" b="19134"/>
          <a:stretch/>
        </p:blipFill>
        <p:spPr bwMode="auto">
          <a:xfrm>
            <a:off x="4118343" y="123231"/>
            <a:ext cx="3955314" cy="1432232"/>
          </a:xfrm>
          <a:prstGeom prst="rect">
            <a:avLst/>
          </a:prstGeom>
          <a:ln>
            <a:noFill/>
          </a:ln>
          <a:extLst>
            <a:ext uri="{53640926-AAD7-44D8-BBD7-CCE9431645EC}">
              <a14:shadowObscured xmlns:a14="http://schemas.microsoft.com/office/drawing/2010/main"/>
            </a:ext>
          </a:extLst>
        </p:spPr>
      </p:pic>
      <p:sp>
        <p:nvSpPr>
          <p:cNvPr id="5" name="Textfeld 4">
            <a:extLst>
              <a:ext uri="{FF2B5EF4-FFF2-40B4-BE49-F238E27FC236}">
                <a16:creationId xmlns:a16="http://schemas.microsoft.com/office/drawing/2014/main" id="{043A4F66-2590-4F77-83B1-968AA14C6C31}"/>
              </a:ext>
            </a:extLst>
          </p:cNvPr>
          <p:cNvSpPr txBox="1"/>
          <p:nvPr/>
        </p:nvSpPr>
        <p:spPr>
          <a:xfrm>
            <a:off x="791570" y="2223343"/>
            <a:ext cx="10658902" cy="4337213"/>
          </a:xfrm>
          <a:prstGeom prst="rect">
            <a:avLst/>
          </a:prstGeom>
          <a:noFill/>
        </p:spPr>
        <p:txBody>
          <a:bodyPr wrap="square" rtlCol="0">
            <a:spAutoFit/>
          </a:bodyPr>
          <a:lstStyle/>
          <a:p>
            <a:pPr algn="just">
              <a:lnSpc>
                <a:spcPct val="107000"/>
              </a:lnSpc>
              <a:spcAft>
                <a:spcPts val="800"/>
              </a:spcAft>
            </a:pPr>
            <a:r>
              <a:rPr lang="de-DE" sz="1800" b="1" dirty="0">
                <a:effectLst/>
                <a:latin typeface="Calibri" panose="020F0502020204030204" pitchFamily="34" charset="0"/>
                <a:ea typeface="Calibri" panose="020F0502020204030204" pitchFamily="34" charset="0"/>
                <a:cs typeface="Times New Roman" panose="02020603050405020304" pitchFamily="18" charset="0"/>
              </a:rPr>
              <a:t>BBZ Grevenbroich</a:t>
            </a:r>
            <a:endParaRPr lang="de-DE" sz="18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de-DE" sz="1800" dirty="0">
                <a:effectLst/>
                <a:latin typeface="Calibri" panose="020F0502020204030204" pitchFamily="34" charset="0"/>
                <a:ea typeface="Calibri" panose="020F0502020204030204" pitchFamily="34" charset="0"/>
                <a:cs typeface="Times New Roman" panose="02020603050405020304" pitchFamily="18" charset="0"/>
              </a:rPr>
              <a:t>In dem Bereich Fachoberschule für Gesundheit und Soziales oder an der Höheren Handelsschule kann mit dem FOR die Fachhochschulreife erworben werden.</a:t>
            </a:r>
          </a:p>
          <a:p>
            <a:pPr algn="just">
              <a:lnSpc>
                <a:spcPct val="107000"/>
              </a:lnSpc>
              <a:spcAft>
                <a:spcPts val="800"/>
              </a:spcAft>
            </a:pPr>
            <a:r>
              <a:rPr lang="de-DE" sz="1800" dirty="0">
                <a:effectLst/>
                <a:latin typeface="Calibri" panose="020F0502020204030204" pitchFamily="34" charset="0"/>
                <a:ea typeface="Calibri" panose="020F0502020204030204" pitchFamily="34" charset="0"/>
                <a:cs typeface="Times New Roman" panose="02020603050405020304" pitchFamily="18" charset="0"/>
              </a:rPr>
              <a:t>Mit FOR und </a:t>
            </a:r>
            <a:r>
              <a:rPr lang="de-DE" sz="1800" dirty="0" err="1">
                <a:effectLst/>
                <a:latin typeface="Calibri" panose="020F0502020204030204" pitchFamily="34" charset="0"/>
                <a:ea typeface="Calibri" panose="020F0502020204030204" pitchFamily="34" charset="0"/>
                <a:cs typeface="Times New Roman" panose="02020603050405020304" pitchFamily="18" charset="0"/>
              </a:rPr>
              <a:t>Quali</a:t>
            </a:r>
            <a:r>
              <a:rPr lang="de-DE" sz="1800" dirty="0">
                <a:effectLst/>
                <a:latin typeface="Calibri" panose="020F0502020204030204" pitchFamily="34" charset="0"/>
                <a:ea typeface="Calibri" panose="020F0502020204030204" pitchFamily="34" charset="0"/>
                <a:cs typeface="Times New Roman" panose="02020603050405020304" pitchFamily="18" charset="0"/>
              </a:rPr>
              <a:t> können das Wirtschaftsgymnasium oder das Berufliche Gymnasium Wirtschaft und Soziales die Allgemeine Hochschulreife erworben werden.</a:t>
            </a:r>
          </a:p>
          <a:p>
            <a:pPr algn="just">
              <a:lnSpc>
                <a:spcPct val="107000"/>
              </a:lnSpc>
              <a:spcAft>
                <a:spcPts val="800"/>
              </a:spcAft>
            </a:pPr>
            <a:r>
              <a:rPr lang="de-DE" sz="1800" dirty="0">
                <a:effectLst/>
                <a:latin typeface="Calibri" panose="020F0502020204030204" pitchFamily="34" charset="0"/>
                <a:ea typeface="Calibri" panose="020F0502020204030204" pitchFamily="34" charset="0"/>
                <a:cs typeface="Times New Roman" panose="02020603050405020304" pitchFamily="18" charset="0"/>
              </a:rPr>
              <a:t>AM BBZ Grevenbroich können zudem verschiedene Ausbildungen zum Erzieher absolviert werden. Voraussetzung sind jeweils die FOR und weitere Voraussetzungen, wie auf der Homepage beschrieben.</a:t>
            </a:r>
          </a:p>
          <a:p>
            <a:pPr algn="just">
              <a:lnSpc>
                <a:spcPct val="107000"/>
              </a:lnSpc>
              <a:spcAft>
                <a:spcPts val="800"/>
              </a:spcAft>
            </a:pPr>
            <a:r>
              <a:rPr lang="de-DE" sz="1800" dirty="0">
                <a:effectLst/>
                <a:latin typeface="Calibri" panose="020F0502020204030204" pitchFamily="34" charset="0"/>
                <a:ea typeface="Calibri" panose="020F0502020204030204" pitchFamily="34" charset="0"/>
                <a:cs typeface="Times New Roman" panose="02020603050405020304" pitchFamily="18" charset="0"/>
              </a:rPr>
              <a:t>Im Rahmen der Ausbildungsunterstützung (Duale Berufsausbildung) können am BBZ Grevenbroich zudem in folgenden Berufsfeldern Klassen besucht werden: Friseure, Nahrung/Gastronomie, industrielle Metall- und Elektroberufe, KFZ-Mechatroniker, Berufskraftfahrer und kaufmännische Berufe.</a:t>
            </a:r>
          </a:p>
          <a:p>
            <a:pPr algn="just">
              <a:lnSpc>
                <a:spcPct val="107000"/>
              </a:lnSpc>
              <a:spcAft>
                <a:spcPts val="800"/>
              </a:spcAft>
            </a:pPr>
            <a:endParaRPr lang="de-DE"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de-DE" sz="2400" dirty="0"/>
          </a:p>
        </p:txBody>
      </p:sp>
    </p:spTree>
    <p:extLst>
      <p:ext uri="{BB962C8B-B14F-4D97-AF65-F5344CB8AC3E}">
        <p14:creationId xmlns:p14="http://schemas.microsoft.com/office/powerpoint/2010/main" val="134852896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Grafik 3">
            <a:extLst>
              <a:ext uri="{FF2B5EF4-FFF2-40B4-BE49-F238E27FC236}">
                <a16:creationId xmlns:a16="http://schemas.microsoft.com/office/drawing/2014/main" id="{24D39701-B44D-4C96-A8AA-57E57DA0DD29}"/>
              </a:ext>
            </a:extLst>
          </p:cNvPr>
          <p:cNvPicPr>
            <a:picLocks noChangeAspect="1"/>
          </p:cNvPicPr>
          <p:nvPr/>
        </p:nvPicPr>
        <p:blipFill rotWithShape="1">
          <a:blip r:embed="rId2"/>
          <a:srcRect t="16468" b="19134"/>
          <a:stretch/>
        </p:blipFill>
        <p:spPr bwMode="auto">
          <a:xfrm>
            <a:off x="4118343" y="123231"/>
            <a:ext cx="3955314" cy="1432232"/>
          </a:xfrm>
          <a:prstGeom prst="rect">
            <a:avLst/>
          </a:prstGeom>
          <a:ln>
            <a:noFill/>
          </a:ln>
          <a:extLst>
            <a:ext uri="{53640926-AAD7-44D8-BBD7-CCE9431645EC}">
              <a14:shadowObscured xmlns:a14="http://schemas.microsoft.com/office/drawing/2010/main"/>
            </a:ext>
          </a:extLst>
        </p:spPr>
      </p:pic>
      <p:sp>
        <p:nvSpPr>
          <p:cNvPr id="5" name="Textfeld 4">
            <a:extLst>
              <a:ext uri="{FF2B5EF4-FFF2-40B4-BE49-F238E27FC236}">
                <a16:creationId xmlns:a16="http://schemas.microsoft.com/office/drawing/2014/main" id="{043A4F66-2590-4F77-83B1-968AA14C6C31}"/>
              </a:ext>
            </a:extLst>
          </p:cNvPr>
          <p:cNvSpPr txBox="1"/>
          <p:nvPr/>
        </p:nvSpPr>
        <p:spPr>
          <a:xfrm>
            <a:off x="791570" y="2223343"/>
            <a:ext cx="10658902" cy="4941417"/>
          </a:xfrm>
          <a:prstGeom prst="rect">
            <a:avLst/>
          </a:prstGeom>
          <a:noFill/>
        </p:spPr>
        <p:txBody>
          <a:bodyPr wrap="square" rtlCol="0">
            <a:spAutoFit/>
          </a:bodyPr>
          <a:lstStyle/>
          <a:p>
            <a:pPr algn="just">
              <a:lnSpc>
                <a:spcPct val="107000"/>
              </a:lnSpc>
              <a:spcAft>
                <a:spcPts val="800"/>
              </a:spcAft>
            </a:pPr>
            <a:r>
              <a:rPr lang="de-DE" sz="1800" b="1" dirty="0">
                <a:effectLst/>
                <a:latin typeface="Calibri" panose="020F0502020204030204" pitchFamily="34" charset="0"/>
                <a:ea typeface="Calibri" panose="020F0502020204030204" pitchFamily="34" charset="0"/>
                <a:cs typeface="Times New Roman" panose="02020603050405020304" pitchFamily="18" charset="0"/>
              </a:rPr>
              <a:t>Aktuelle Anmeldetermine</a:t>
            </a:r>
            <a:endParaRPr lang="de-DE" sz="18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de-DE" sz="1800" dirty="0">
                <a:effectLst/>
                <a:latin typeface="Calibri" panose="020F0502020204030204" pitchFamily="34" charset="0"/>
                <a:ea typeface="Calibri" panose="020F0502020204030204" pitchFamily="34" charset="0"/>
                <a:cs typeface="Times New Roman" panose="02020603050405020304" pitchFamily="18" charset="0"/>
              </a:rPr>
              <a:t>BTI </a:t>
            </a:r>
            <a:r>
              <a:rPr lang="de-DE" sz="1800" dirty="0" err="1">
                <a:effectLst/>
                <a:latin typeface="Calibri" panose="020F0502020204030204" pitchFamily="34" charset="0"/>
                <a:ea typeface="Calibri" panose="020F0502020204030204" pitchFamily="34" charset="0"/>
                <a:cs typeface="Times New Roman" panose="02020603050405020304" pitchFamily="18" charset="0"/>
              </a:rPr>
              <a:t>Hammfeld</a:t>
            </a:r>
            <a:r>
              <a:rPr lang="de-DE" sz="1800" dirty="0">
                <a:effectLst/>
                <a:latin typeface="Calibri" panose="020F0502020204030204" pitchFamily="34" charset="0"/>
                <a:ea typeface="Calibri" panose="020F0502020204030204" pitchFamily="34" charset="0"/>
                <a:cs typeface="Times New Roman" panose="02020603050405020304" pitchFamily="18" charset="0"/>
              </a:rPr>
              <a:t>			29.01.22 bis 18.02.2022</a:t>
            </a:r>
          </a:p>
          <a:p>
            <a:pPr algn="just">
              <a:lnSpc>
                <a:spcPct val="107000"/>
              </a:lnSpc>
              <a:spcAft>
                <a:spcPts val="800"/>
              </a:spcAft>
            </a:pPr>
            <a:r>
              <a:rPr lang="de-DE" sz="1800" dirty="0">
                <a:effectLst/>
                <a:latin typeface="Calibri" panose="020F0502020204030204" pitchFamily="34" charset="0"/>
                <a:ea typeface="Calibri" panose="020F0502020204030204" pitchFamily="34" charset="0"/>
                <a:cs typeface="Times New Roman" panose="02020603050405020304" pitchFamily="18" charset="0"/>
              </a:rPr>
              <a:t>BBZ </a:t>
            </a:r>
            <a:r>
              <a:rPr lang="de-DE" sz="1800" dirty="0" err="1">
                <a:effectLst/>
                <a:latin typeface="Calibri" panose="020F0502020204030204" pitchFamily="34" charset="0"/>
                <a:ea typeface="Calibri" panose="020F0502020204030204" pitchFamily="34" charset="0"/>
                <a:cs typeface="Times New Roman" panose="02020603050405020304" pitchFamily="18" charset="0"/>
              </a:rPr>
              <a:t>Weingartstraße</a:t>
            </a:r>
            <a:r>
              <a:rPr lang="de-DE" sz="1800" dirty="0">
                <a:effectLst/>
                <a:latin typeface="Calibri" panose="020F0502020204030204" pitchFamily="34" charset="0"/>
                <a:ea typeface="Calibri" panose="020F0502020204030204" pitchFamily="34" charset="0"/>
                <a:cs typeface="Times New Roman" panose="02020603050405020304" pitchFamily="18" charset="0"/>
              </a:rPr>
              <a:t>		Bewerbungen per Mail bis zum 28.02.2022</a:t>
            </a:r>
          </a:p>
          <a:p>
            <a:pPr algn="just">
              <a:lnSpc>
                <a:spcPct val="107000"/>
              </a:lnSpc>
              <a:spcAft>
                <a:spcPts val="800"/>
              </a:spcAft>
            </a:pPr>
            <a:r>
              <a:rPr lang="de-DE" sz="1800" dirty="0">
                <a:effectLst/>
                <a:latin typeface="Calibri" panose="020F0502020204030204" pitchFamily="34" charset="0"/>
                <a:ea typeface="Calibri" panose="020F0502020204030204" pitchFamily="34" charset="0"/>
                <a:cs typeface="Times New Roman" panose="02020603050405020304" pitchFamily="18" charset="0"/>
              </a:rPr>
              <a:t>Erz. BBZ Kapitelstraße		Anmeldung per Mail ohne Fristangaben</a:t>
            </a:r>
          </a:p>
          <a:p>
            <a:pPr marL="1348740" indent="-1348740" algn="just">
              <a:lnSpc>
                <a:spcPct val="107000"/>
              </a:lnSpc>
              <a:spcAft>
                <a:spcPts val="800"/>
              </a:spcAft>
            </a:pPr>
            <a:r>
              <a:rPr lang="de-DE" sz="1800" dirty="0">
                <a:effectLst/>
                <a:latin typeface="Calibri" panose="020F0502020204030204" pitchFamily="34" charset="0"/>
                <a:ea typeface="Calibri" panose="020F0502020204030204" pitchFamily="34" charset="0"/>
                <a:cs typeface="Times New Roman" panose="02020603050405020304" pitchFamily="18" charset="0"/>
              </a:rPr>
              <a:t>BBZ Dormagen		Freitag, 04.02.2022, 14-16 Uhr Montag, 07.02.2022, 15-18 Uhr</a:t>
            </a:r>
          </a:p>
          <a:p>
            <a:pPr marL="1798320" algn="just">
              <a:lnSpc>
                <a:spcPct val="107000"/>
              </a:lnSpc>
              <a:spcAft>
                <a:spcPts val="800"/>
              </a:spcAft>
            </a:pPr>
            <a:r>
              <a:rPr lang="de-DE" sz="1800">
                <a:effectLst/>
                <a:latin typeface="Calibri" panose="020F0502020204030204" pitchFamily="34" charset="0"/>
                <a:ea typeface="Calibri" panose="020F0502020204030204" pitchFamily="34" charset="0"/>
                <a:cs typeface="Times New Roman" panose="02020603050405020304" pitchFamily="18" charset="0"/>
              </a:rPr>
              <a:t>		Donnerstag</a:t>
            </a:r>
            <a:r>
              <a:rPr lang="de-DE" sz="1800" dirty="0">
                <a:effectLst/>
                <a:latin typeface="Calibri" panose="020F0502020204030204" pitchFamily="34" charset="0"/>
                <a:ea typeface="Calibri" panose="020F0502020204030204" pitchFamily="34" charset="0"/>
                <a:cs typeface="Times New Roman" panose="02020603050405020304" pitchFamily="18" charset="0"/>
              </a:rPr>
              <a:t>, 10.02.2022, 14-16 Uh</a:t>
            </a:r>
          </a:p>
          <a:p>
            <a:pPr algn="just">
              <a:lnSpc>
                <a:spcPct val="107000"/>
              </a:lnSpc>
              <a:spcAft>
                <a:spcPts val="800"/>
              </a:spcAft>
            </a:pPr>
            <a:r>
              <a:rPr lang="de-DE" sz="1800" dirty="0">
                <a:effectLst/>
                <a:latin typeface="Calibri" panose="020F0502020204030204" pitchFamily="34" charset="0"/>
                <a:ea typeface="Calibri" panose="020F0502020204030204" pitchFamily="34" charset="0"/>
                <a:cs typeface="Times New Roman" panose="02020603050405020304" pitchFamily="18" charset="0"/>
              </a:rPr>
              <a:t>BBZ Grevenbroich		14 Tage nach Erhalt der Halbjahreszeugnisse</a:t>
            </a:r>
          </a:p>
          <a:p>
            <a:pPr algn="just">
              <a:lnSpc>
                <a:spcPct val="107000"/>
              </a:lnSpc>
              <a:spcAft>
                <a:spcPts val="800"/>
              </a:spcAft>
            </a:pPr>
            <a:endParaRPr lang="de-DE" sz="18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de-DE" sz="2400" b="1" dirty="0">
                <a:effectLst/>
                <a:latin typeface="Calibri" panose="020F0502020204030204" pitchFamily="34" charset="0"/>
                <a:ea typeface="Calibri" panose="020F0502020204030204" pitchFamily="34" charset="0"/>
                <a:cs typeface="Times New Roman" panose="02020603050405020304" pitchFamily="18" charset="0"/>
              </a:rPr>
              <a:t>Hinweis: Wer einen Anmeldezeitraum verpasst hat, sollte sich dennoch mit seiner „Wunschschule“ in Verbindung setzen, oft werden Anmeldungen auch zurückgezogen, so dass es eine zweite Chance geben </a:t>
            </a:r>
            <a:r>
              <a:rPr lang="de-DE" sz="2400" b="1" dirty="0">
                <a:latin typeface="Calibri" panose="020F0502020204030204" pitchFamily="34" charset="0"/>
                <a:ea typeface="Calibri" panose="020F0502020204030204" pitchFamily="34" charset="0"/>
                <a:cs typeface="Times New Roman" panose="02020603050405020304" pitchFamily="18" charset="0"/>
              </a:rPr>
              <a:t>kann.</a:t>
            </a:r>
            <a:endParaRPr lang="de-DE" sz="2400" b="1" dirty="0">
              <a:effectLst/>
              <a:latin typeface="Calibri" panose="020F0502020204030204" pitchFamily="34" charset="0"/>
              <a:ea typeface="Calibri" panose="020F0502020204030204" pitchFamily="34" charset="0"/>
              <a:cs typeface="Times New Roman" panose="02020603050405020304" pitchFamily="18" charset="0"/>
            </a:endParaRPr>
          </a:p>
          <a:p>
            <a:endParaRPr lang="de-DE" sz="2400" dirty="0"/>
          </a:p>
        </p:txBody>
      </p:sp>
    </p:spTree>
    <p:extLst>
      <p:ext uri="{BB962C8B-B14F-4D97-AF65-F5344CB8AC3E}">
        <p14:creationId xmlns:p14="http://schemas.microsoft.com/office/powerpoint/2010/main" val="81759662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Grafik 3">
            <a:extLst>
              <a:ext uri="{FF2B5EF4-FFF2-40B4-BE49-F238E27FC236}">
                <a16:creationId xmlns:a16="http://schemas.microsoft.com/office/drawing/2014/main" id="{24D39701-B44D-4C96-A8AA-57E57DA0DD29}"/>
              </a:ext>
            </a:extLst>
          </p:cNvPr>
          <p:cNvPicPr>
            <a:picLocks noChangeAspect="1"/>
          </p:cNvPicPr>
          <p:nvPr/>
        </p:nvPicPr>
        <p:blipFill rotWithShape="1">
          <a:blip r:embed="rId2"/>
          <a:srcRect t="16468" b="19134"/>
          <a:stretch/>
        </p:blipFill>
        <p:spPr bwMode="auto">
          <a:xfrm>
            <a:off x="4118343" y="123231"/>
            <a:ext cx="3955314" cy="1432232"/>
          </a:xfrm>
          <a:prstGeom prst="rect">
            <a:avLst/>
          </a:prstGeom>
          <a:ln>
            <a:noFill/>
          </a:ln>
          <a:extLst>
            <a:ext uri="{53640926-AAD7-44D8-BBD7-CCE9431645EC}">
              <a14:shadowObscured xmlns:a14="http://schemas.microsoft.com/office/drawing/2010/main"/>
            </a:ext>
          </a:extLst>
        </p:spPr>
      </p:pic>
      <p:sp>
        <p:nvSpPr>
          <p:cNvPr id="5" name="Textfeld 4">
            <a:extLst>
              <a:ext uri="{FF2B5EF4-FFF2-40B4-BE49-F238E27FC236}">
                <a16:creationId xmlns:a16="http://schemas.microsoft.com/office/drawing/2014/main" id="{043A4F66-2590-4F77-83B1-968AA14C6C31}"/>
              </a:ext>
            </a:extLst>
          </p:cNvPr>
          <p:cNvSpPr txBox="1"/>
          <p:nvPr/>
        </p:nvSpPr>
        <p:spPr>
          <a:xfrm>
            <a:off x="766549" y="2688609"/>
            <a:ext cx="10658902" cy="2763064"/>
          </a:xfrm>
          <a:prstGeom prst="rect">
            <a:avLst/>
          </a:prstGeom>
          <a:noFill/>
        </p:spPr>
        <p:txBody>
          <a:bodyPr wrap="square" rtlCol="0">
            <a:spAutoFit/>
          </a:bodyPr>
          <a:lstStyle/>
          <a:p>
            <a:pPr>
              <a:lnSpc>
                <a:spcPct val="107000"/>
              </a:lnSpc>
              <a:spcAft>
                <a:spcPts val="800"/>
              </a:spcAft>
            </a:pPr>
            <a:r>
              <a:rPr lang="de-DE" sz="1800" dirty="0">
                <a:effectLst/>
                <a:latin typeface="Calibri" panose="020F0502020204030204" pitchFamily="34" charset="0"/>
                <a:ea typeface="Calibri" panose="020F0502020204030204" pitchFamily="34" charset="0"/>
                <a:cs typeface="Times New Roman" panose="02020603050405020304" pitchFamily="18" charset="0"/>
              </a:rPr>
              <a:t>Ausführliche Informationen finden sich zu den Schulen und Angeboten auf den jeweiligen Homepages:</a:t>
            </a:r>
          </a:p>
          <a:p>
            <a:pPr>
              <a:lnSpc>
                <a:spcPct val="107000"/>
              </a:lnSpc>
              <a:spcAft>
                <a:spcPts val="800"/>
              </a:spcAft>
            </a:pPr>
            <a:r>
              <a:rPr lang="de-DE" sz="1800" u="sng"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3"/>
              </a:rPr>
              <a:t>https://btineuss.de/</a:t>
            </a:r>
            <a:r>
              <a:rPr lang="de-DE" sz="1800" dirty="0">
                <a:effectLst/>
                <a:latin typeface="Calibri" panose="020F0502020204030204" pitchFamily="34" charset="0"/>
                <a:ea typeface="Calibri" panose="020F0502020204030204" pitchFamily="34" charset="0"/>
                <a:cs typeface="Times New Roman" panose="02020603050405020304" pitchFamily="18" charset="0"/>
              </a:rPr>
              <a:t>		BTI im </a:t>
            </a:r>
            <a:r>
              <a:rPr lang="de-DE" sz="1800" dirty="0" err="1">
                <a:effectLst/>
                <a:latin typeface="Calibri" panose="020F0502020204030204" pitchFamily="34" charset="0"/>
                <a:ea typeface="Calibri" panose="020F0502020204030204" pitchFamily="34" charset="0"/>
                <a:cs typeface="Times New Roman" panose="02020603050405020304" pitchFamily="18" charset="0"/>
              </a:rPr>
              <a:t>Hammfeld</a:t>
            </a:r>
            <a:endParaRPr lang="de-DE"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de-DE" sz="1800" u="sng"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4"/>
              </a:rPr>
              <a:t>https://www.berufskolleg-neuss.de/</a:t>
            </a:r>
            <a:r>
              <a:rPr lang="de-DE" sz="1800" dirty="0">
                <a:effectLst/>
                <a:latin typeface="Calibri" panose="020F0502020204030204" pitchFamily="34" charset="0"/>
                <a:ea typeface="Calibri" panose="020F0502020204030204" pitchFamily="34" charset="0"/>
                <a:cs typeface="Times New Roman" panose="02020603050405020304" pitchFamily="18" charset="0"/>
              </a:rPr>
              <a:t> 	BBZ </a:t>
            </a:r>
            <a:r>
              <a:rPr lang="de-DE" sz="1800" dirty="0" err="1">
                <a:effectLst/>
                <a:latin typeface="Calibri" panose="020F0502020204030204" pitchFamily="34" charset="0"/>
                <a:ea typeface="Calibri" panose="020F0502020204030204" pitchFamily="34" charset="0"/>
                <a:cs typeface="Times New Roman" panose="02020603050405020304" pitchFamily="18" charset="0"/>
              </a:rPr>
              <a:t>Weingartstraße</a:t>
            </a:r>
            <a:endParaRPr lang="de-DE"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de-DE" sz="1800" u="sng"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5"/>
              </a:rPr>
              <a:t>https://www.berufskolleg-marienhaus.de/html/fachschule_fuer_sozialpaedagogik.html</a:t>
            </a:r>
            <a:r>
              <a:rPr lang="de-DE" sz="1800" dirty="0">
                <a:effectLst/>
                <a:latin typeface="Calibri" panose="020F0502020204030204" pitchFamily="34" charset="0"/>
                <a:ea typeface="Calibri" panose="020F0502020204030204" pitchFamily="34" charset="0"/>
                <a:cs typeface="Times New Roman" panose="02020603050405020304" pitchFamily="18" charset="0"/>
              </a:rPr>
              <a:t> Berufskolleg Neuss</a:t>
            </a:r>
          </a:p>
          <a:p>
            <a:pPr>
              <a:lnSpc>
                <a:spcPct val="107000"/>
              </a:lnSpc>
              <a:spcAft>
                <a:spcPts val="800"/>
              </a:spcAft>
            </a:pPr>
            <a:r>
              <a:rPr lang="de-DE" sz="1800" u="sng"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6"/>
              </a:rPr>
              <a:t>http://bbz-dormagen.de/BBZ/</a:t>
            </a:r>
            <a:r>
              <a:rPr lang="de-DE" sz="1800" dirty="0">
                <a:effectLst/>
                <a:latin typeface="Calibri" panose="020F0502020204030204" pitchFamily="34" charset="0"/>
                <a:ea typeface="Calibri" panose="020F0502020204030204" pitchFamily="34" charset="0"/>
                <a:cs typeface="Times New Roman" panose="02020603050405020304" pitchFamily="18" charset="0"/>
              </a:rPr>
              <a:t>	BBZ Dormagen</a:t>
            </a:r>
          </a:p>
          <a:p>
            <a:pPr algn="just">
              <a:lnSpc>
                <a:spcPct val="107000"/>
              </a:lnSpc>
              <a:spcAft>
                <a:spcPts val="800"/>
              </a:spcAft>
            </a:pPr>
            <a:r>
              <a:rPr lang="de-DE" sz="1800" u="sng"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7"/>
              </a:rPr>
              <a:t>https://www.bbz-gv.de/</a:t>
            </a:r>
            <a:r>
              <a:rPr lang="de-DE" sz="1800" dirty="0">
                <a:effectLst/>
                <a:latin typeface="Calibri" panose="020F0502020204030204" pitchFamily="34" charset="0"/>
                <a:ea typeface="Calibri" panose="020F0502020204030204" pitchFamily="34" charset="0"/>
                <a:cs typeface="Times New Roman" panose="02020603050405020304" pitchFamily="18" charset="0"/>
              </a:rPr>
              <a:t> 		BBZ Grevenbroich</a:t>
            </a:r>
          </a:p>
          <a:p>
            <a:endParaRPr lang="de-DE" dirty="0"/>
          </a:p>
        </p:txBody>
      </p:sp>
    </p:spTree>
    <p:extLst>
      <p:ext uri="{BB962C8B-B14F-4D97-AF65-F5344CB8AC3E}">
        <p14:creationId xmlns:p14="http://schemas.microsoft.com/office/powerpoint/2010/main" val="117364004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Grafik 3">
            <a:extLst>
              <a:ext uri="{FF2B5EF4-FFF2-40B4-BE49-F238E27FC236}">
                <a16:creationId xmlns:a16="http://schemas.microsoft.com/office/drawing/2014/main" id="{24D39701-B44D-4C96-A8AA-57E57DA0DD29}"/>
              </a:ext>
            </a:extLst>
          </p:cNvPr>
          <p:cNvPicPr>
            <a:picLocks noChangeAspect="1"/>
          </p:cNvPicPr>
          <p:nvPr/>
        </p:nvPicPr>
        <p:blipFill rotWithShape="1">
          <a:blip r:embed="rId2"/>
          <a:srcRect t="16468" b="19134"/>
          <a:stretch/>
        </p:blipFill>
        <p:spPr bwMode="auto">
          <a:xfrm>
            <a:off x="4118343" y="123231"/>
            <a:ext cx="3955314" cy="1432232"/>
          </a:xfrm>
          <a:prstGeom prst="rect">
            <a:avLst/>
          </a:prstGeom>
          <a:ln>
            <a:noFill/>
          </a:ln>
          <a:extLst>
            <a:ext uri="{53640926-AAD7-44D8-BBD7-CCE9431645EC}">
              <a14:shadowObscured xmlns:a14="http://schemas.microsoft.com/office/drawing/2010/main"/>
            </a:ext>
          </a:extLst>
        </p:spPr>
      </p:pic>
      <p:sp>
        <p:nvSpPr>
          <p:cNvPr id="5" name="Textfeld 4">
            <a:extLst>
              <a:ext uri="{FF2B5EF4-FFF2-40B4-BE49-F238E27FC236}">
                <a16:creationId xmlns:a16="http://schemas.microsoft.com/office/drawing/2014/main" id="{043A4F66-2590-4F77-83B1-968AA14C6C31}"/>
              </a:ext>
            </a:extLst>
          </p:cNvPr>
          <p:cNvSpPr txBox="1"/>
          <p:nvPr/>
        </p:nvSpPr>
        <p:spPr>
          <a:xfrm>
            <a:off x="766549" y="1928285"/>
            <a:ext cx="10658902" cy="2120196"/>
          </a:xfrm>
          <a:prstGeom prst="rect">
            <a:avLst/>
          </a:prstGeom>
          <a:noFill/>
        </p:spPr>
        <p:txBody>
          <a:bodyPr wrap="square" rtlCol="0">
            <a:spAutoFit/>
          </a:bodyPr>
          <a:lstStyle/>
          <a:p>
            <a:endParaRPr lang="de-DE" dirty="0"/>
          </a:p>
          <a:p>
            <a:pPr algn="just">
              <a:lnSpc>
                <a:spcPct val="107000"/>
              </a:lnSpc>
              <a:spcAft>
                <a:spcPts val="800"/>
              </a:spcAft>
            </a:pPr>
            <a:r>
              <a:rPr lang="de-DE" sz="1800" dirty="0">
                <a:effectLst/>
                <a:latin typeface="Calibri" panose="020F0502020204030204" pitchFamily="34" charset="0"/>
                <a:ea typeface="Calibri" panose="020F0502020204030204" pitchFamily="34" charset="0"/>
                <a:cs typeface="Times New Roman" panose="02020603050405020304" pitchFamily="18" charset="0"/>
              </a:rPr>
              <a:t>Das Bildungssystem in Deutschland ist wie eine Leiter aufgebaut, man kann immer eine Stufe höher kommen. </a:t>
            </a:r>
          </a:p>
          <a:p>
            <a:pPr algn="just">
              <a:lnSpc>
                <a:spcPct val="107000"/>
              </a:lnSpc>
              <a:spcAft>
                <a:spcPts val="800"/>
              </a:spcAft>
            </a:pPr>
            <a:r>
              <a:rPr lang="de-DE" sz="1800" dirty="0">
                <a:effectLst/>
                <a:latin typeface="Calibri" panose="020F0502020204030204" pitchFamily="34" charset="0"/>
                <a:ea typeface="Calibri" panose="020F0502020204030204" pitchFamily="34" charset="0"/>
                <a:cs typeface="Times New Roman" panose="02020603050405020304" pitchFamily="18" charset="0"/>
              </a:rPr>
              <a:t>Du musst es nur wollen:</a:t>
            </a:r>
          </a:p>
          <a:p>
            <a:pPr algn="just">
              <a:lnSpc>
                <a:spcPct val="107000"/>
              </a:lnSpc>
              <a:spcAft>
                <a:spcPts val="800"/>
              </a:spcAft>
            </a:pPr>
            <a:r>
              <a:rPr lang="de-DE" sz="1800" b="1" dirty="0">
                <a:effectLst/>
                <a:latin typeface="Calibri" panose="020F0502020204030204" pitchFamily="34" charset="0"/>
                <a:ea typeface="Calibri" panose="020F0502020204030204" pitchFamily="34" charset="0"/>
                <a:cs typeface="Times New Roman" panose="02020603050405020304" pitchFamily="18" charset="0"/>
              </a:rPr>
              <a:t>Ausgangssituation								Ziel</a:t>
            </a:r>
            <a:endParaRPr lang="de-DE"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de-DE" dirty="0"/>
          </a:p>
          <a:p>
            <a:endParaRPr lang="de-DE" dirty="0"/>
          </a:p>
        </p:txBody>
      </p:sp>
      <p:graphicFrame>
        <p:nvGraphicFramePr>
          <p:cNvPr id="2" name="Tabelle 1">
            <a:extLst>
              <a:ext uri="{FF2B5EF4-FFF2-40B4-BE49-F238E27FC236}">
                <a16:creationId xmlns:a16="http://schemas.microsoft.com/office/drawing/2014/main" id="{939408AA-AEDB-456F-8B88-0AE98EC15F16}"/>
              </a:ext>
            </a:extLst>
          </p:cNvPr>
          <p:cNvGraphicFramePr>
            <a:graphicFrameLocks noGrp="1"/>
          </p:cNvGraphicFramePr>
          <p:nvPr>
            <p:extLst>
              <p:ext uri="{D42A27DB-BD31-4B8C-83A1-F6EECF244321}">
                <p14:modId xmlns:p14="http://schemas.microsoft.com/office/powerpoint/2010/main" val="345129300"/>
              </p:ext>
            </p:extLst>
          </p:nvPr>
        </p:nvGraphicFramePr>
        <p:xfrm>
          <a:off x="766549" y="3572669"/>
          <a:ext cx="10534865" cy="2299495"/>
        </p:xfrm>
        <a:graphic>
          <a:graphicData uri="http://schemas.openxmlformats.org/drawingml/2006/table">
            <a:tbl>
              <a:tblPr firstRow="1" firstCol="1" bandRow="1">
                <a:tableStyleId>{5C22544A-7EE6-4342-B048-85BDC9FD1C3A}</a:tableStyleId>
              </a:tblPr>
              <a:tblGrid>
                <a:gridCol w="3510847">
                  <a:extLst>
                    <a:ext uri="{9D8B030D-6E8A-4147-A177-3AD203B41FA5}">
                      <a16:colId xmlns:a16="http://schemas.microsoft.com/office/drawing/2014/main" val="1610469818"/>
                    </a:ext>
                  </a:extLst>
                </a:gridCol>
                <a:gridCol w="3512009">
                  <a:extLst>
                    <a:ext uri="{9D8B030D-6E8A-4147-A177-3AD203B41FA5}">
                      <a16:colId xmlns:a16="http://schemas.microsoft.com/office/drawing/2014/main" val="3637146403"/>
                    </a:ext>
                  </a:extLst>
                </a:gridCol>
                <a:gridCol w="3512009">
                  <a:extLst>
                    <a:ext uri="{9D8B030D-6E8A-4147-A177-3AD203B41FA5}">
                      <a16:colId xmlns:a16="http://schemas.microsoft.com/office/drawing/2014/main" val="2731471602"/>
                    </a:ext>
                  </a:extLst>
                </a:gridCol>
              </a:tblGrid>
              <a:tr h="459899">
                <a:tc>
                  <a:txBody>
                    <a:bodyPr/>
                    <a:lstStyle/>
                    <a:p>
                      <a:pPr algn="just">
                        <a:lnSpc>
                          <a:spcPct val="107000"/>
                        </a:lnSpc>
                        <a:spcAft>
                          <a:spcPts val="800"/>
                        </a:spcAft>
                      </a:pPr>
                      <a:r>
                        <a:rPr lang="de-DE" sz="1100" dirty="0">
                          <a:effectLst/>
                        </a:rPr>
                        <a:t>Ohne Abschluss</a:t>
                      </a:r>
                      <a:endParaRPr lang="de-DE"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1">
                        <a:alpha val="51000"/>
                      </a:schemeClr>
                    </a:solidFill>
                  </a:tcPr>
                </a:tc>
                <a:tc>
                  <a:txBody>
                    <a:bodyPr/>
                    <a:lstStyle/>
                    <a:p>
                      <a:pPr algn="just">
                        <a:lnSpc>
                          <a:spcPct val="107000"/>
                        </a:lnSpc>
                        <a:spcAft>
                          <a:spcPts val="800"/>
                        </a:spcAft>
                      </a:pPr>
                      <a:endParaRPr lang="de-DE"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1">
                        <a:alpha val="51000"/>
                      </a:schemeClr>
                    </a:solidFill>
                  </a:tcPr>
                </a:tc>
                <a:tc>
                  <a:txBody>
                    <a:bodyPr/>
                    <a:lstStyle/>
                    <a:p>
                      <a:pPr algn="just">
                        <a:lnSpc>
                          <a:spcPct val="107000"/>
                        </a:lnSpc>
                        <a:spcAft>
                          <a:spcPts val="800"/>
                        </a:spcAft>
                      </a:pPr>
                      <a:r>
                        <a:rPr lang="de-DE" sz="1100" dirty="0">
                          <a:effectLst/>
                        </a:rPr>
                        <a:t>Hauptschulabschluss</a:t>
                      </a:r>
                      <a:endParaRPr lang="de-DE"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1">
                        <a:alpha val="51000"/>
                      </a:schemeClr>
                    </a:solidFill>
                  </a:tcPr>
                </a:tc>
                <a:extLst>
                  <a:ext uri="{0D108BD9-81ED-4DB2-BD59-A6C34878D82A}">
                    <a16:rowId xmlns:a16="http://schemas.microsoft.com/office/drawing/2014/main" val="1047738618"/>
                  </a:ext>
                </a:extLst>
              </a:tr>
              <a:tr h="459899">
                <a:tc>
                  <a:txBody>
                    <a:bodyPr/>
                    <a:lstStyle/>
                    <a:p>
                      <a:pPr algn="just">
                        <a:lnSpc>
                          <a:spcPct val="107000"/>
                        </a:lnSpc>
                        <a:spcAft>
                          <a:spcPts val="800"/>
                        </a:spcAft>
                      </a:pPr>
                      <a:r>
                        <a:rPr lang="de-DE" sz="1100">
                          <a:effectLst/>
                        </a:rPr>
                        <a:t>HS Klasse 9</a:t>
                      </a:r>
                      <a:endParaRPr lang="de-DE"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1">
                        <a:alpha val="51000"/>
                      </a:schemeClr>
                    </a:solidFill>
                  </a:tcPr>
                </a:tc>
                <a:tc>
                  <a:txBody>
                    <a:bodyPr/>
                    <a:lstStyle/>
                    <a:p>
                      <a:pPr algn="just">
                        <a:lnSpc>
                          <a:spcPct val="107000"/>
                        </a:lnSpc>
                        <a:spcAft>
                          <a:spcPts val="800"/>
                        </a:spcAft>
                      </a:pPr>
                      <a:endParaRPr lang="de-DE"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1">
                        <a:tint val="40000"/>
                        <a:alpha val="51000"/>
                      </a:schemeClr>
                    </a:solidFill>
                  </a:tcPr>
                </a:tc>
                <a:tc>
                  <a:txBody>
                    <a:bodyPr/>
                    <a:lstStyle/>
                    <a:p>
                      <a:pPr algn="just">
                        <a:lnSpc>
                          <a:spcPct val="107000"/>
                        </a:lnSpc>
                        <a:spcAft>
                          <a:spcPts val="800"/>
                        </a:spcAft>
                      </a:pPr>
                      <a:r>
                        <a:rPr lang="de-DE" sz="1100" dirty="0">
                          <a:effectLst/>
                        </a:rPr>
                        <a:t>HS Klasse 10</a:t>
                      </a:r>
                      <a:endParaRPr lang="de-DE"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1">
                        <a:tint val="40000"/>
                        <a:alpha val="51000"/>
                      </a:schemeClr>
                    </a:solidFill>
                  </a:tcPr>
                </a:tc>
                <a:extLst>
                  <a:ext uri="{0D108BD9-81ED-4DB2-BD59-A6C34878D82A}">
                    <a16:rowId xmlns:a16="http://schemas.microsoft.com/office/drawing/2014/main" val="1408757082"/>
                  </a:ext>
                </a:extLst>
              </a:tr>
              <a:tr h="459899">
                <a:tc>
                  <a:txBody>
                    <a:bodyPr/>
                    <a:lstStyle/>
                    <a:p>
                      <a:pPr algn="just">
                        <a:lnSpc>
                          <a:spcPct val="107000"/>
                        </a:lnSpc>
                        <a:spcAft>
                          <a:spcPts val="800"/>
                        </a:spcAft>
                      </a:pPr>
                      <a:r>
                        <a:rPr lang="de-DE" sz="1100">
                          <a:effectLst/>
                        </a:rPr>
                        <a:t>HS Klasse 10</a:t>
                      </a:r>
                      <a:endParaRPr lang="de-DE"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1">
                        <a:alpha val="51000"/>
                      </a:schemeClr>
                    </a:solidFill>
                  </a:tcPr>
                </a:tc>
                <a:tc>
                  <a:txBody>
                    <a:bodyPr/>
                    <a:lstStyle/>
                    <a:p>
                      <a:pPr algn="just">
                        <a:lnSpc>
                          <a:spcPct val="107000"/>
                        </a:lnSpc>
                        <a:spcAft>
                          <a:spcPts val="800"/>
                        </a:spcAft>
                      </a:pPr>
                      <a:endParaRPr lang="de-DE"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1">
                        <a:tint val="20000"/>
                        <a:alpha val="51000"/>
                      </a:schemeClr>
                    </a:solidFill>
                  </a:tcPr>
                </a:tc>
                <a:tc>
                  <a:txBody>
                    <a:bodyPr/>
                    <a:lstStyle/>
                    <a:p>
                      <a:pPr algn="just">
                        <a:lnSpc>
                          <a:spcPct val="107000"/>
                        </a:lnSpc>
                        <a:spcAft>
                          <a:spcPts val="800"/>
                        </a:spcAft>
                      </a:pPr>
                      <a:r>
                        <a:rPr lang="de-DE" sz="1100" dirty="0">
                          <a:effectLst/>
                        </a:rPr>
                        <a:t>FOR</a:t>
                      </a:r>
                      <a:endParaRPr lang="de-DE"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1">
                        <a:tint val="20000"/>
                        <a:alpha val="51000"/>
                      </a:schemeClr>
                    </a:solidFill>
                  </a:tcPr>
                </a:tc>
                <a:extLst>
                  <a:ext uri="{0D108BD9-81ED-4DB2-BD59-A6C34878D82A}">
                    <a16:rowId xmlns:a16="http://schemas.microsoft.com/office/drawing/2014/main" val="2686761974"/>
                  </a:ext>
                </a:extLst>
              </a:tr>
              <a:tr h="459899">
                <a:tc>
                  <a:txBody>
                    <a:bodyPr/>
                    <a:lstStyle/>
                    <a:p>
                      <a:pPr algn="just">
                        <a:lnSpc>
                          <a:spcPct val="107000"/>
                        </a:lnSpc>
                        <a:spcAft>
                          <a:spcPts val="800"/>
                        </a:spcAft>
                      </a:pPr>
                      <a:r>
                        <a:rPr lang="de-DE" sz="1100">
                          <a:effectLst/>
                        </a:rPr>
                        <a:t>FOR</a:t>
                      </a:r>
                      <a:endParaRPr lang="de-DE"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1">
                        <a:alpha val="51000"/>
                      </a:schemeClr>
                    </a:solidFill>
                  </a:tcPr>
                </a:tc>
                <a:tc>
                  <a:txBody>
                    <a:bodyPr/>
                    <a:lstStyle/>
                    <a:p>
                      <a:pPr algn="just">
                        <a:lnSpc>
                          <a:spcPct val="107000"/>
                        </a:lnSpc>
                        <a:spcAft>
                          <a:spcPts val="800"/>
                        </a:spcAft>
                      </a:pPr>
                      <a:endParaRPr lang="de-DE"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1">
                        <a:tint val="40000"/>
                        <a:alpha val="51000"/>
                      </a:schemeClr>
                    </a:solidFill>
                  </a:tcPr>
                </a:tc>
                <a:tc>
                  <a:txBody>
                    <a:bodyPr/>
                    <a:lstStyle/>
                    <a:p>
                      <a:pPr algn="just">
                        <a:lnSpc>
                          <a:spcPct val="107000"/>
                        </a:lnSpc>
                        <a:spcAft>
                          <a:spcPts val="800"/>
                        </a:spcAft>
                      </a:pPr>
                      <a:r>
                        <a:rPr lang="de-DE" sz="1100" dirty="0">
                          <a:effectLst/>
                        </a:rPr>
                        <a:t>FOR Q oder Fachabitur</a:t>
                      </a:r>
                      <a:endParaRPr lang="de-DE"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1">
                        <a:tint val="40000"/>
                        <a:alpha val="51000"/>
                      </a:schemeClr>
                    </a:solidFill>
                  </a:tcPr>
                </a:tc>
                <a:extLst>
                  <a:ext uri="{0D108BD9-81ED-4DB2-BD59-A6C34878D82A}">
                    <a16:rowId xmlns:a16="http://schemas.microsoft.com/office/drawing/2014/main" val="2948587122"/>
                  </a:ext>
                </a:extLst>
              </a:tr>
              <a:tr h="459899">
                <a:tc>
                  <a:txBody>
                    <a:bodyPr/>
                    <a:lstStyle/>
                    <a:p>
                      <a:pPr algn="just">
                        <a:lnSpc>
                          <a:spcPct val="107000"/>
                        </a:lnSpc>
                        <a:spcAft>
                          <a:spcPts val="800"/>
                        </a:spcAft>
                      </a:pPr>
                      <a:r>
                        <a:rPr lang="de-DE" sz="1100">
                          <a:effectLst/>
                        </a:rPr>
                        <a:t>FOR Q</a:t>
                      </a:r>
                      <a:endParaRPr lang="de-DE"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1">
                        <a:alpha val="51000"/>
                      </a:schemeClr>
                    </a:solidFill>
                  </a:tcPr>
                </a:tc>
                <a:tc>
                  <a:txBody>
                    <a:bodyPr/>
                    <a:lstStyle/>
                    <a:p>
                      <a:pPr algn="just">
                        <a:lnSpc>
                          <a:spcPct val="107000"/>
                        </a:lnSpc>
                        <a:spcAft>
                          <a:spcPts val="800"/>
                        </a:spcAft>
                      </a:pPr>
                      <a:r>
                        <a:rPr lang="de-DE" sz="1100">
                          <a:effectLst/>
                        </a:rPr>
                        <a:t> </a:t>
                      </a:r>
                      <a:endParaRPr lang="de-DE"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1">
                        <a:tint val="20000"/>
                        <a:alpha val="51000"/>
                      </a:schemeClr>
                    </a:solidFill>
                  </a:tcPr>
                </a:tc>
                <a:tc>
                  <a:txBody>
                    <a:bodyPr/>
                    <a:lstStyle/>
                    <a:p>
                      <a:pPr algn="just">
                        <a:lnSpc>
                          <a:spcPct val="107000"/>
                        </a:lnSpc>
                        <a:spcAft>
                          <a:spcPts val="800"/>
                        </a:spcAft>
                      </a:pPr>
                      <a:r>
                        <a:rPr lang="de-DE" sz="1100" dirty="0">
                          <a:effectLst/>
                        </a:rPr>
                        <a:t>Fachabitur oder Vollabitur</a:t>
                      </a:r>
                      <a:endParaRPr lang="de-DE"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1">
                        <a:tint val="20000"/>
                        <a:alpha val="51000"/>
                      </a:schemeClr>
                    </a:solidFill>
                  </a:tcPr>
                </a:tc>
                <a:extLst>
                  <a:ext uri="{0D108BD9-81ED-4DB2-BD59-A6C34878D82A}">
                    <a16:rowId xmlns:a16="http://schemas.microsoft.com/office/drawing/2014/main" val="2983869249"/>
                  </a:ext>
                </a:extLst>
              </a:tr>
            </a:tbl>
          </a:graphicData>
        </a:graphic>
      </p:graphicFrame>
      <p:sp>
        <p:nvSpPr>
          <p:cNvPr id="6" name="Pfeil: nach rechts 5">
            <a:extLst>
              <a:ext uri="{FF2B5EF4-FFF2-40B4-BE49-F238E27FC236}">
                <a16:creationId xmlns:a16="http://schemas.microsoft.com/office/drawing/2014/main" id="{3D22A754-FDEE-4652-9AAC-E29FA03FF2D5}"/>
              </a:ext>
            </a:extLst>
          </p:cNvPr>
          <p:cNvSpPr/>
          <p:nvPr/>
        </p:nvSpPr>
        <p:spPr>
          <a:xfrm>
            <a:off x="5552597" y="11406187"/>
            <a:ext cx="2389003" cy="38324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de-DE"/>
          </a:p>
        </p:txBody>
      </p:sp>
      <p:sp>
        <p:nvSpPr>
          <p:cNvPr id="7" name="Pfeil: nach rechts 6">
            <a:extLst>
              <a:ext uri="{FF2B5EF4-FFF2-40B4-BE49-F238E27FC236}">
                <a16:creationId xmlns:a16="http://schemas.microsoft.com/office/drawing/2014/main" id="{F2D4EED7-5E33-415F-AF53-AF9495486038}"/>
              </a:ext>
            </a:extLst>
          </p:cNvPr>
          <p:cNvSpPr/>
          <p:nvPr/>
        </p:nvSpPr>
        <p:spPr>
          <a:xfrm>
            <a:off x="5563710" y="11577637"/>
            <a:ext cx="2389003" cy="38324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de-DE"/>
          </a:p>
        </p:txBody>
      </p:sp>
      <p:sp>
        <p:nvSpPr>
          <p:cNvPr id="8" name="Pfeil: nach rechts 7">
            <a:extLst>
              <a:ext uri="{FF2B5EF4-FFF2-40B4-BE49-F238E27FC236}">
                <a16:creationId xmlns:a16="http://schemas.microsoft.com/office/drawing/2014/main" id="{40F137A3-EADB-4689-BD82-6EA479078818}"/>
              </a:ext>
            </a:extLst>
          </p:cNvPr>
          <p:cNvSpPr/>
          <p:nvPr/>
        </p:nvSpPr>
        <p:spPr>
          <a:xfrm>
            <a:off x="5582760" y="11768137"/>
            <a:ext cx="2389003" cy="38324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de-DE"/>
          </a:p>
        </p:txBody>
      </p:sp>
      <p:sp>
        <p:nvSpPr>
          <p:cNvPr id="9" name="Pfeil: nach rechts 8">
            <a:extLst>
              <a:ext uri="{FF2B5EF4-FFF2-40B4-BE49-F238E27FC236}">
                <a16:creationId xmlns:a16="http://schemas.microsoft.com/office/drawing/2014/main" id="{3C35392A-2E5E-4D30-B594-70BC84A1DC61}"/>
              </a:ext>
            </a:extLst>
          </p:cNvPr>
          <p:cNvSpPr/>
          <p:nvPr/>
        </p:nvSpPr>
        <p:spPr>
          <a:xfrm>
            <a:off x="5582760" y="11920537"/>
            <a:ext cx="2389003" cy="38324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de-DE"/>
          </a:p>
        </p:txBody>
      </p:sp>
      <p:sp>
        <p:nvSpPr>
          <p:cNvPr id="10" name="Pfeil: nach rechts 9">
            <a:extLst>
              <a:ext uri="{FF2B5EF4-FFF2-40B4-BE49-F238E27FC236}">
                <a16:creationId xmlns:a16="http://schemas.microsoft.com/office/drawing/2014/main" id="{D3BBEB23-E3B1-4030-9EC4-94C4E33E7BF0}"/>
              </a:ext>
            </a:extLst>
          </p:cNvPr>
          <p:cNvSpPr/>
          <p:nvPr/>
        </p:nvSpPr>
        <p:spPr>
          <a:xfrm>
            <a:off x="5592285" y="12091987"/>
            <a:ext cx="2389003" cy="38324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de-DE"/>
          </a:p>
        </p:txBody>
      </p:sp>
      <p:sp>
        <p:nvSpPr>
          <p:cNvPr id="3" name="Pfeil: nach rechts 2">
            <a:extLst>
              <a:ext uri="{FF2B5EF4-FFF2-40B4-BE49-F238E27FC236}">
                <a16:creationId xmlns:a16="http://schemas.microsoft.com/office/drawing/2014/main" id="{300A937E-FD4C-4412-8140-79289A4F88E2}"/>
              </a:ext>
            </a:extLst>
          </p:cNvPr>
          <p:cNvSpPr/>
          <p:nvPr/>
        </p:nvSpPr>
        <p:spPr>
          <a:xfrm>
            <a:off x="4527450" y="3779676"/>
            <a:ext cx="3137095" cy="18698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1" name="Pfeil: nach rechts 10">
            <a:extLst>
              <a:ext uri="{FF2B5EF4-FFF2-40B4-BE49-F238E27FC236}">
                <a16:creationId xmlns:a16="http://schemas.microsoft.com/office/drawing/2014/main" id="{B3C1FCB4-8FA6-45CE-A3F9-2D2721504115}"/>
              </a:ext>
            </a:extLst>
          </p:cNvPr>
          <p:cNvSpPr/>
          <p:nvPr/>
        </p:nvSpPr>
        <p:spPr>
          <a:xfrm>
            <a:off x="4527451" y="4164278"/>
            <a:ext cx="3137095" cy="18698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2" name="Pfeil: nach rechts 11">
            <a:extLst>
              <a:ext uri="{FF2B5EF4-FFF2-40B4-BE49-F238E27FC236}">
                <a16:creationId xmlns:a16="http://schemas.microsoft.com/office/drawing/2014/main" id="{1B78001A-61C6-4F2B-BDE9-9C0F08F97DED}"/>
              </a:ext>
            </a:extLst>
          </p:cNvPr>
          <p:cNvSpPr/>
          <p:nvPr/>
        </p:nvSpPr>
        <p:spPr>
          <a:xfrm>
            <a:off x="4527452" y="4548880"/>
            <a:ext cx="3137095" cy="18698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3" name="Pfeil: nach rechts 12">
            <a:extLst>
              <a:ext uri="{FF2B5EF4-FFF2-40B4-BE49-F238E27FC236}">
                <a16:creationId xmlns:a16="http://schemas.microsoft.com/office/drawing/2014/main" id="{298EE241-4C88-4401-9924-934878ECA54E}"/>
              </a:ext>
            </a:extLst>
          </p:cNvPr>
          <p:cNvSpPr/>
          <p:nvPr/>
        </p:nvSpPr>
        <p:spPr>
          <a:xfrm>
            <a:off x="4527452" y="5054683"/>
            <a:ext cx="3137095" cy="18698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4" name="Pfeil: nach rechts 13">
            <a:extLst>
              <a:ext uri="{FF2B5EF4-FFF2-40B4-BE49-F238E27FC236}">
                <a16:creationId xmlns:a16="http://schemas.microsoft.com/office/drawing/2014/main" id="{4DA7162C-D7FB-4DB7-BACE-1B78AF0BE588}"/>
              </a:ext>
            </a:extLst>
          </p:cNvPr>
          <p:cNvSpPr/>
          <p:nvPr/>
        </p:nvSpPr>
        <p:spPr>
          <a:xfrm>
            <a:off x="4527452" y="5505879"/>
            <a:ext cx="3137095" cy="18698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232196765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Grafik 3">
            <a:extLst>
              <a:ext uri="{FF2B5EF4-FFF2-40B4-BE49-F238E27FC236}">
                <a16:creationId xmlns:a16="http://schemas.microsoft.com/office/drawing/2014/main" id="{24D39701-B44D-4C96-A8AA-57E57DA0DD29}"/>
              </a:ext>
            </a:extLst>
          </p:cNvPr>
          <p:cNvPicPr>
            <a:picLocks noChangeAspect="1"/>
          </p:cNvPicPr>
          <p:nvPr/>
        </p:nvPicPr>
        <p:blipFill rotWithShape="1">
          <a:blip r:embed="rId2"/>
          <a:srcRect t="16468" b="19134"/>
          <a:stretch/>
        </p:blipFill>
        <p:spPr bwMode="auto">
          <a:xfrm>
            <a:off x="4118343" y="123231"/>
            <a:ext cx="3955314" cy="1432232"/>
          </a:xfrm>
          <a:prstGeom prst="rect">
            <a:avLst/>
          </a:prstGeom>
          <a:ln>
            <a:noFill/>
          </a:ln>
          <a:extLst>
            <a:ext uri="{53640926-AAD7-44D8-BBD7-CCE9431645EC}">
              <a14:shadowObscured xmlns:a14="http://schemas.microsoft.com/office/drawing/2010/main"/>
            </a:ext>
          </a:extLst>
        </p:spPr>
      </p:pic>
      <p:sp>
        <p:nvSpPr>
          <p:cNvPr id="5" name="Textfeld 4">
            <a:extLst>
              <a:ext uri="{FF2B5EF4-FFF2-40B4-BE49-F238E27FC236}">
                <a16:creationId xmlns:a16="http://schemas.microsoft.com/office/drawing/2014/main" id="{043A4F66-2590-4F77-83B1-968AA14C6C31}"/>
              </a:ext>
            </a:extLst>
          </p:cNvPr>
          <p:cNvSpPr txBox="1"/>
          <p:nvPr/>
        </p:nvSpPr>
        <p:spPr>
          <a:xfrm>
            <a:off x="791570" y="2223343"/>
            <a:ext cx="10658902" cy="3838743"/>
          </a:xfrm>
          <a:prstGeom prst="rect">
            <a:avLst/>
          </a:prstGeom>
          <a:noFill/>
        </p:spPr>
        <p:txBody>
          <a:bodyPr wrap="square" rtlCol="0">
            <a:spAutoFit/>
          </a:bodyPr>
          <a:lstStyle/>
          <a:p>
            <a:pPr algn="just">
              <a:lnSpc>
                <a:spcPct val="107000"/>
              </a:lnSpc>
              <a:spcAft>
                <a:spcPts val="800"/>
              </a:spcAft>
            </a:pPr>
            <a:r>
              <a:rPr lang="de-DE" sz="3200" b="1" dirty="0">
                <a:effectLst/>
                <a:latin typeface="Calibri" panose="020F0502020204030204" pitchFamily="34" charset="0"/>
                <a:ea typeface="Calibri" panose="020F0502020204030204" pitchFamily="34" charset="0"/>
                <a:cs typeface="Times New Roman" panose="02020603050405020304" pitchFamily="18" charset="0"/>
              </a:rPr>
              <a:t>Wo können sich </a:t>
            </a:r>
            <a:r>
              <a:rPr lang="de-DE" sz="3200" b="1" dirty="0" err="1">
                <a:effectLst/>
                <a:latin typeface="Calibri" panose="020F0502020204030204" pitchFamily="34" charset="0"/>
                <a:ea typeface="Calibri" panose="020F0502020204030204" pitchFamily="34" charset="0"/>
                <a:cs typeface="Times New Roman" panose="02020603050405020304" pitchFamily="18" charset="0"/>
              </a:rPr>
              <a:t>Schüler:innen</a:t>
            </a:r>
            <a:r>
              <a:rPr lang="de-DE" sz="3200" b="1" dirty="0">
                <a:effectLst/>
                <a:latin typeface="Calibri" panose="020F0502020204030204" pitchFamily="34" charset="0"/>
                <a:ea typeface="Calibri" panose="020F0502020204030204" pitchFamily="34" charset="0"/>
                <a:cs typeface="Times New Roman" panose="02020603050405020304" pitchFamily="18" charset="0"/>
              </a:rPr>
              <a:t> bewerben, wenn sie ein</a:t>
            </a:r>
            <a:endParaRPr lang="de-DE" sz="32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07000"/>
              </a:lnSpc>
              <a:buFont typeface="Symbol" panose="05050102010706020507" pitchFamily="18" charset="2"/>
              <a:buChar char=""/>
            </a:pPr>
            <a:r>
              <a:rPr lang="de-DE" sz="3200" dirty="0" err="1">
                <a:effectLst/>
                <a:latin typeface="Calibri" panose="020F0502020204030204" pitchFamily="34" charset="0"/>
                <a:ea typeface="Calibri" panose="020F0502020204030204" pitchFamily="34" charset="0"/>
                <a:cs typeface="Times New Roman" panose="02020603050405020304" pitchFamily="18" charset="0"/>
              </a:rPr>
              <a:t>Abgangszeugniss</a:t>
            </a:r>
            <a:r>
              <a:rPr lang="de-DE" sz="3200">
                <a:effectLst/>
                <a:latin typeface="Calibri" panose="020F0502020204030204" pitchFamily="34" charset="0"/>
                <a:ea typeface="Calibri" panose="020F0502020204030204" pitchFamily="34" charset="0"/>
                <a:cs typeface="Times New Roman" panose="02020603050405020304" pitchFamily="18" charset="0"/>
              </a:rPr>
              <a:t> nach </a:t>
            </a:r>
            <a:r>
              <a:rPr lang="de-DE" sz="3200" dirty="0">
                <a:effectLst/>
                <a:latin typeface="Calibri" panose="020F0502020204030204" pitchFamily="34" charset="0"/>
                <a:ea typeface="Calibri" panose="020F0502020204030204" pitchFamily="34" charset="0"/>
                <a:cs typeface="Times New Roman" panose="02020603050405020304" pitchFamily="18" charset="0"/>
              </a:rPr>
              <a:t>Klasse 9 oder Klasse 10</a:t>
            </a:r>
          </a:p>
          <a:p>
            <a:pPr marL="342900" lvl="0" indent="-342900" algn="just">
              <a:lnSpc>
                <a:spcPct val="107000"/>
              </a:lnSpc>
              <a:buFont typeface="Symbol" panose="05050102010706020507" pitchFamily="18" charset="2"/>
              <a:buChar char=""/>
            </a:pPr>
            <a:r>
              <a:rPr lang="de-DE" sz="3200" dirty="0">
                <a:effectLst/>
                <a:latin typeface="Calibri" panose="020F0502020204030204" pitchFamily="34" charset="0"/>
                <a:ea typeface="Calibri" panose="020F0502020204030204" pitchFamily="34" charset="0"/>
                <a:cs typeface="Times New Roman" panose="02020603050405020304" pitchFamily="18" charset="0"/>
              </a:rPr>
              <a:t>Hauptschulabschluss nach Klasse 10</a:t>
            </a:r>
          </a:p>
          <a:p>
            <a:pPr marL="342900" lvl="0" indent="-342900" algn="just">
              <a:lnSpc>
                <a:spcPct val="107000"/>
              </a:lnSpc>
              <a:buFont typeface="Symbol" panose="05050102010706020507" pitchFamily="18" charset="2"/>
              <a:buChar char=""/>
            </a:pPr>
            <a:r>
              <a:rPr lang="de-DE" sz="3200" dirty="0">
                <a:effectLst/>
                <a:latin typeface="Calibri" panose="020F0502020204030204" pitchFamily="34" charset="0"/>
                <a:ea typeface="Calibri" panose="020F0502020204030204" pitchFamily="34" charset="0"/>
                <a:cs typeface="Times New Roman" panose="02020603050405020304" pitchFamily="18" charset="0"/>
              </a:rPr>
              <a:t>FOR</a:t>
            </a:r>
          </a:p>
          <a:p>
            <a:pPr marL="342900" lvl="0" indent="-342900" algn="just">
              <a:lnSpc>
                <a:spcPct val="107000"/>
              </a:lnSpc>
              <a:spcAft>
                <a:spcPts val="800"/>
              </a:spcAft>
              <a:buFont typeface="Symbol" panose="05050102010706020507" pitchFamily="18" charset="2"/>
              <a:buChar char=""/>
            </a:pPr>
            <a:r>
              <a:rPr lang="de-DE" sz="3200" dirty="0">
                <a:effectLst/>
                <a:latin typeface="Calibri" panose="020F0502020204030204" pitchFamily="34" charset="0"/>
                <a:ea typeface="Calibri" panose="020F0502020204030204" pitchFamily="34" charset="0"/>
                <a:cs typeface="Times New Roman" panose="02020603050405020304" pitchFamily="18" charset="0"/>
              </a:rPr>
              <a:t>Oder FOR Q</a:t>
            </a:r>
          </a:p>
          <a:p>
            <a:pPr algn="just">
              <a:lnSpc>
                <a:spcPct val="107000"/>
              </a:lnSpc>
              <a:spcAft>
                <a:spcPts val="800"/>
              </a:spcAft>
            </a:pPr>
            <a:r>
              <a:rPr lang="de-DE" sz="3200" b="1" dirty="0">
                <a:effectLst/>
                <a:latin typeface="Calibri" panose="020F0502020204030204" pitchFamily="34" charset="0"/>
                <a:ea typeface="Calibri" panose="020F0502020204030204" pitchFamily="34" charset="0"/>
                <a:cs typeface="Times New Roman" panose="02020603050405020304" pitchFamily="18" charset="0"/>
              </a:rPr>
              <a:t>haben</a:t>
            </a:r>
            <a:r>
              <a:rPr lang="de-DE" sz="3200" dirty="0">
                <a:effectLst/>
                <a:latin typeface="Calibri" panose="020F0502020204030204" pitchFamily="34" charset="0"/>
                <a:ea typeface="Calibri" panose="020F0502020204030204" pitchFamily="34" charset="0"/>
                <a:cs typeface="Times New Roman" panose="02020603050405020304" pitchFamily="18" charset="0"/>
              </a:rPr>
              <a:t>?</a:t>
            </a:r>
          </a:p>
          <a:p>
            <a:endParaRPr lang="de-DE" dirty="0"/>
          </a:p>
        </p:txBody>
      </p:sp>
    </p:spTree>
    <p:extLst>
      <p:ext uri="{BB962C8B-B14F-4D97-AF65-F5344CB8AC3E}">
        <p14:creationId xmlns:p14="http://schemas.microsoft.com/office/powerpoint/2010/main" val="151778460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Grafik 3">
            <a:extLst>
              <a:ext uri="{FF2B5EF4-FFF2-40B4-BE49-F238E27FC236}">
                <a16:creationId xmlns:a16="http://schemas.microsoft.com/office/drawing/2014/main" id="{24D39701-B44D-4C96-A8AA-57E57DA0DD29}"/>
              </a:ext>
            </a:extLst>
          </p:cNvPr>
          <p:cNvPicPr>
            <a:picLocks noChangeAspect="1"/>
          </p:cNvPicPr>
          <p:nvPr/>
        </p:nvPicPr>
        <p:blipFill rotWithShape="1">
          <a:blip r:embed="rId2"/>
          <a:srcRect t="16468" b="19134"/>
          <a:stretch/>
        </p:blipFill>
        <p:spPr bwMode="auto">
          <a:xfrm>
            <a:off x="4118343" y="123231"/>
            <a:ext cx="3955314" cy="1432232"/>
          </a:xfrm>
          <a:prstGeom prst="rect">
            <a:avLst/>
          </a:prstGeom>
          <a:ln>
            <a:noFill/>
          </a:ln>
          <a:extLst>
            <a:ext uri="{53640926-AAD7-44D8-BBD7-CCE9431645EC}">
              <a14:shadowObscured xmlns:a14="http://schemas.microsoft.com/office/drawing/2010/main"/>
            </a:ext>
          </a:extLst>
        </p:spPr>
      </p:pic>
      <p:sp>
        <p:nvSpPr>
          <p:cNvPr id="5" name="Textfeld 4">
            <a:extLst>
              <a:ext uri="{FF2B5EF4-FFF2-40B4-BE49-F238E27FC236}">
                <a16:creationId xmlns:a16="http://schemas.microsoft.com/office/drawing/2014/main" id="{043A4F66-2590-4F77-83B1-968AA14C6C31}"/>
              </a:ext>
            </a:extLst>
          </p:cNvPr>
          <p:cNvSpPr txBox="1"/>
          <p:nvPr/>
        </p:nvSpPr>
        <p:spPr>
          <a:xfrm>
            <a:off x="791570" y="2223343"/>
            <a:ext cx="10658902" cy="3828227"/>
          </a:xfrm>
          <a:prstGeom prst="rect">
            <a:avLst/>
          </a:prstGeom>
          <a:noFill/>
        </p:spPr>
        <p:txBody>
          <a:bodyPr wrap="square" rtlCol="0">
            <a:spAutoFit/>
          </a:bodyPr>
          <a:lstStyle/>
          <a:p>
            <a:pPr algn="just">
              <a:lnSpc>
                <a:spcPct val="107000"/>
              </a:lnSpc>
              <a:spcAft>
                <a:spcPts val="800"/>
              </a:spcAft>
            </a:pPr>
            <a:r>
              <a:rPr lang="de-DE" sz="2400" b="1" u="sng" dirty="0">
                <a:effectLst/>
                <a:latin typeface="Calibri" panose="020F0502020204030204" pitchFamily="34" charset="0"/>
                <a:ea typeface="Calibri" panose="020F0502020204030204" pitchFamily="34" charset="0"/>
                <a:cs typeface="Times New Roman" panose="02020603050405020304" pitchFamily="18" charset="0"/>
              </a:rPr>
              <a:t>ohne Hauptschulabschluss</a:t>
            </a:r>
            <a:endParaRPr lang="de-DE" sz="24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de-DE" sz="2400" dirty="0">
                <a:effectLst/>
                <a:latin typeface="Calibri" panose="020F0502020204030204" pitchFamily="34" charset="0"/>
                <a:ea typeface="Calibri" panose="020F0502020204030204" pitchFamily="34" charset="0"/>
                <a:cs typeface="Times New Roman" panose="02020603050405020304" pitchFamily="18" charset="0"/>
              </a:rPr>
              <a:t>Wer die Regelschule ohne Hauptschulabschluss verlässt, kann an einem der Berufsbildungszentren: </a:t>
            </a:r>
            <a:r>
              <a:rPr lang="de-DE" sz="2400" b="1" u="sng" dirty="0">
                <a:effectLst/>
                <a:latin typeface="Calibri" panose="020F0502020204030204" pitchFamily="34" charset="0"/>
                <a:ea typeface="Calibri" panose="020F0502020204030204" pitchFamily="34" charset="0"/>
                <a:cs typeface="Times New Roman" panose="02020603050405020304" pitchFamily="18" charset="0"/>
              </a:rPr>
              <a:t>BTI Neuss, BBZ Dormagen, BBZ Grevenbroich</a:t>
            </a:r>
            <a:r>
              <a:rPr lang="de-DE" sz="2400" dirty="0">
                <a:effectLst/>
                <a:latin typeface="Calibri" panose="020F0502020204030204" pitchFamily="34" charset="0"/>
                <a:ea typeface="Calibri" panose="020F0502020204030204" pitchFamily="34" charset="0"/>
                <a:cs typeface="Times New Roman" panose="02020603050405020304" pitchFamily="18" charset="0"/>
              </a:rPr>
              <a:t> eine Maßnahme zur </a:t>
            </a:r>
            <a:r>
              <a:rPr lang="de-DE" sz="2400" b="1" u="sng" dirty="0">
                <a:effectLst/>
                <a:latin typeface="Calibri" panose="020F0502020204030204" pitchFamily="34" charset="0"/>
                <a:ea typeface="Calibri" panose="020F0502020204030204" pitchFamily="34" charset="0"/>
                <a:cs typeface="Times New Roman" panose="02020603050405020304" pitchFamily="18" charset="0"/>
              </a:rPr>
              <a:t>Ausbildungsvorbereitung</a:t>
            </a:r>
            <a:r>
              <a:rPr lang="de-DE" sz="2400" dirty="0">
                <a:effectLst/>
                <a:latin typeface="Calibri" panose="020F0502020204030204" pitchFamily="34" charset="0"/>
                <a:ea typeface="Calibri" panose="020F0502020204030204" pitchFamily="34" charset="0"/>
                <a:cs typeface="Times New Roman" panose="02020603050405020304" pitchFamily="18" charset="0"/>
              </a:rPr>
              <a:t> besuchen. Die Ausbildungsvorbereitung ist eine Kombination aus 2 Tagen Schule und drei Tagen betrieblichen Praktikums. Am Ende erlangt man den Hauptschulabschluss und man hat einen guten Einblick in einen Beruf bekommen. Daran kann sich dann eine Ausbildung anschließen oder der Besuch der Berufsfachschule</a:t>
            </a:r>
          </a:p>
          <a:p>
            <a:endParaRPr lang="de-DE" sz="2400" dirty="0"/>
          </a:p>
        </p:txBody>
      </p:sp>
    </p:spTree>
    <p:extLst>
      <p:ext uri="{BB962C8B-B14F-4D97-AF65-F5344CB8AC3E}">
        <p14:creationId xmlns:p14="http://schemas.microsoft.com/office/powerpoint/2010/main" val="334699686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Grafik 3">
            <a:extLst>
              <a:ext uri="{FF2B5EF4-FFF2-40B4-BE49-F238E27FC236}">
                <a16:creationId xmlns:a16="http://schemas.microsoft.com/office/drawing/2014/main" id="{24D39701-B44D-4C96-A8AA-57E57DA0DD29}"/>
              </a:ext>
            </a:extLst>
          </p:cNvPr>
          <p:cNvPicPr>
            <a:picLocks noChangeAspect="1"/>
          </p:cNvPicPr>
          <p:nvPr/>
        </p:nvPicPr>
        <p:blipFill rotWithShape="1">
          <a:blip r:embed="rId2"/>
          <a:srcRect t="16468" b="19134"/>
          <a:stretch/>
        </p:blipFill>
        <p:spPr bwMode="auto">
          <a:xfrm>
            <a:off x="4118343" y="123231"/>
            <a:ext cx="3955314" cy="1432232"/>
          </a:xfrm>
          <a:prstGeom prst="rect">
            <a:avLst/>
          </a:prstGeom>
          <a:ln>
            <a:noFill/>
          </a:ln>
          <a:extLst>
            <a:ext uri="{53640926-AAD7-44D8-BBD7-CCE9431645EC}">
              <a14:shadowObscured xmlns:a14="http://schemas.microsoft.com/office/drawing/2010/main"/>
            </a:ext>
          </a:extLst>
        </p:spPr>
      </p:pic>
      <p:sp>
        <p:nvSpPr>
          <p:cNvPr id="5" name="Textfeld 4">
            <a:extLst>
              <a:ext uri="{FF2B5EF4-FFF2-40B4-BE49-F238E27FC236}">
                <a16:creationId xmlns:a16="http://schemas.microsoft.com/office/drawing/2014/main" id="{043A4F66-2590-4F77-83B1-968AA14C6C31}"/>
              </a:ext>
            </a:extLst>
          </p:cNvPr>
          <p:cNvSpPr txBox="1"/>
          <p:nvPr/>
        </p:nvSpPr>
        <p:spPr>
          <a:xfrm>
            <a:off x="791570" y="2223343"/>
            <a:ext cx="10658902" cy="4325992"/>
          </a:xfrm>
          <a:prstGeom prst="rect">
            <a:avLst/>
          </a:prstGeom>
          <a:noFill/>
        </p:spPr>
        <p:txBody>
          <a:bodyPr wrap="square" rtlCol="0">
            <a:spAutoFit/>
          </a:bodyPr>
          <a:lstStyle/>
          <a:p>
            <a:pPr algn="just">
              <a:lnSpc>
                <a:spcPct val="107000"/>
              </a:lnSpc>
              <a:spcAft>
                <a:spcPts val="800"/>
              </a:spcAft>
            </a:pPr>
            <a:r>
              <a:rPr lang="de-DE" sz="2400" b="1" u="sng" dirty="0">
                <a:effectLst/>
                <a:latin typeface="Calibri" panose="020F0502020204030204" pitchFamily="34" charset="0"/>
                <a:ea typeface="Calibri" panose="020F0502020204030204" pitchFamily="34" charset="0"/>
                <a:cs typeface="Times New Roman" panose="02020603050405020304" pitchFamily="18" charset="0"/>
              </a:rPr>
              <a:t>Hauptschulabschluss nach Klasse 9 </a:t>
            </a:r>
            <a:endParaRPr lang="de-DE" sz="24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de-DE" sz="2400" dirty="0">
                <a:effectLst/>
                <a:latin typeface="Calibri" panose="020F0502020204030204" pitchFamily="34" charset="0"/>
                <a:ea typeface="Calibri" panose="020F0502020204030204" pitchFamily="34" charset="0"/>
                <a:cs typeface="Times New Roman" panose="02020603050405020304" pitchFamily="18" charset="0"/>
              </a:rPr>
              <a:t>Der Hauptschulabschluss ermöglicht den Wechsel in eine berufliche Ausbildung. Wer jedoch weiter Schule besuchen möchte, hat viele Möglichkeiten. Je nach Interessenlage kann mit diesem Abschluss die </a:t>
            </a:r>
            <a:r>
              <a:rPr lang="de-DE" sz="2400" b="1" u="sng" dirty="0">
                <a:effectLst/>
                <a:latin typeface="Calibri" panose="020F0502020204030204" pitchFamily="34" charset="0"/>
                <a:ea typeface="Calibri" panose="020F0502020204030204" pitchFamily="34" charset="0"/>
                <a:cs typeface="Times New Roman" panose="02020603050405020304" pitchFamily="18" charset="0"/>
              </a:rPr>
              <a:t>einjährige Berufsfachschule (Typ I)</a:t>
            </a:r>
            <a:r>
              <a:rPr lang="de-DE" sz="2400" dirty="0">
                <a:effectLst/>
                <a:latin typeface="Calibri" panose="020F0502020204030204" pitchFamily="34" charset="0"/>
                <a:ea typeface="Calibri" panose="020F0502020204030204" pitchFamily="34" charset="0"/>
                <a:cs typeface="Times New Roman" panose="02020603050405020304" pitchFamily="18" charset="0"/>
              </a:rPr>
              <a:t> besucht werden. Dieser Besuch führt bei Erfolg zum Hauptschulabschluss nach Klasse 10.</a:t>
            </a:r>
          </a:p>
          <a:p>
            <a:pPr algn="just">
              <a:lnSpc>
                <a:spcPct val="107000"/>
              </a:lnSpc>
              <a:spcAft>
                <a:spcPts val="800"/>
              </a:spcAft>
            </a:pPr>
            <a:r>
              <a:rPr lang="de-DE" sz="2400" dirty="0">
                <a:effectLst/>
                <a:latin typeface="Calibri" panose="020F0502020204030204" pitchFamily="34" charset="0"/>
                <a:ea typeface="Calibri" panose="020F0502020204030204" pitchFamily="34" charset="0"/>
                <a:cs typeface="Times New Roman" panose="02020603050405020304" pitchFamily="18" charset="0"/>
              </a:rPr>
              <a:t>Am </a:t>
            </a:r>
            <a:r>
              <a:rPr lang="de-DE" sz="2400" b="1" u="sng" dirty="0">
                <a:effectLst/>
                <a:latin typeface="Calibri" panose="020F0502020204030204" pitchFamily="34" charset="0"/>
                <a:ea typeface="Calibri" panose="020F0502020204030204" pitchFamily="34" charset="0"/>
                <a:cs typeface="Times New Roman" panose="02020603050405020304" pitchFamily="18" charset="0"/>
              </a:rPr>
              <a:t>BTI Neuss</a:t>
            </a:r>
            <a:r>
              <a:rPr lang="de-DE" sz="2400" dirty="0">
                <a:effectLst/>
                <a:latin typeface="Calibri" panose="020F0502020204030204" pitchFamily="34" charset="0"/>
                <a:ea typeface="Calibri" panose="020F0502020204030204" pitchFamily="34" charset="0"/>
                <a:cs typeface="Times New Roman" panose="02020603050405020304" pitchFamily="18" charset="0"/>
              </a:rPr>
              <a:t> geht es um Technik, an der </a:t>
            </a:r>
            <a:r>
              <a:rPr lang="de-DE" sz="2400" b="1" u="sng" dirty="0" err="1">
                <a:effectLst/>
                <a:latin typeface="Calibri" panose="020F0502020204030204" pitchFamily="34" charset="0"/>
                <a:ea typeface="Calibri" panose="020F0502020204030204" pitchFamily="34" charset="0"/>
                <a:cs typeface="Times New Roman" panose="02020603050405020304" pitchFamily="18" charset="0"/>
              </a:rPr>
              <a:t>Weingartstraße</a:t>
            </a:r>
            <a:r>
              <a:rPr lang="de-DE" sz="2400" dirty="0">
                <a:effectLst/>
                <a:latin typeface="Calibri" panose="020F0502020204030204" pitchFamily="34" charset="0"/>
                <a:ea typeface="Calibri" panose="020F0502020204030204" pitchFamily="34" charset="0"/>
                <a:cs typeface="Times New Roman" panose="02020603050405020304" pitchFamily="18" charset="0"/>
              </a:rPr>
              <a:t> ist der Schwerpunkt Handel, im </a:t>
            </a:r>
            <a:r>
              <a:rPr lang="de-DE" sz="2400" b="1" u="sng" dirty="0">
                <a:effectLst/>
                <a:latin typeface="Calibri" panose="020F0502020204030204" pitchFamily="34" charset="0"/>
                <a:ea typeface="Calibri" panose="020F0502020204030204" pitchFamily="34" charset="0"/>
                <a:cs typeface="Times New Roman" panose="02020603050405020304" pitchFamily="18" charset="0"/>
              </a:rPr>
              <a:t>BBZ Dormagen</a:t>
            </a:r>
            <a:r>
              <a:rPr lang="de-DE" sz="2400" dirty="0">
                <a:effectLst/>
                <a:latin typeface="Calibri" panose="020F0502020204030204" pitchFamily="34" charset="0"/>
                <a:ea typeface="Calibri" panose="020F0502020204030204" pitchFamily="34" charset="0"/>
                <a:cs typeface="Times New Roman" panose="02020603050405020304" pitchFamily="18" charset="0"/>
              </a:rPr>
              <a:t> geht es um Wirtschaft und Verwaltung und am </a:t>
            </a:r>
            <a:r>
              <a:rPr lang="de-DE" sz="2400" b="1" u="sng" dirty="0">
                <a:effectLst/>
                <a:latin typeface="Calibri" panose="020F0502020204030204" pitchFamily="34" charset="0"/>
                <a:ea typeface="Calibri" panose="020F0502020204030204" pitchFamily="34" charset="0"/>
                <a:cs typeface="Times New Roman" panose="02020603050405020304" pitchFamily="18" charset="0"/>
              </a:rPr>
              <a:t>BBZ Grevenbroich</a:t>
            </a:r>
            <a:r>
              <a:rPr lang="de-DE" sz="2400" dirty="0">
                <a:effectLst/>
                <a:latin typeface="Calibri" panose="020F0502020204030204" pitchFamily="34" charset="0"/>
                <a:ea typeface="Calibri" panose="020F0502020204030204" pitchFamily="34" charset="0"/>
                <a:cs typeface="Times New Roman" panose="02020603050405020304" pitchFamily="18" charset="0"/>
              </a:rPr>
              <a:t> ist der Schwerpunkt Körperpflege.</a:t>
            </a:r>
          </a:p>
          <a:p>
            <a:endParaRPr lang="de-DE" sz="2400" dirty="0"/>
          </a:p>
        </p:txBody>
      </p:sp>
    </p:spTree>
    <p:extLst>
      <p:ext uri="{BB962C8B-B14F-4D97-AF65-F5344CB8AC3E}">
        <p14:creationId xmlns:p14="http://schemas.microsoft.com/office/powerpoint/2010/main" val="356360623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Grafik 3">
            <a:extLst>
              <a:ext uri="{FF2B5EF4-FFF2-40B4-BE49-F238E27FC236}">
                <a16:creationId xmlns:a16="http://schemas.microsoft.com/office/drawing/2014/main" id="{24D39701-B44D-4C96-A8AA-57E57DA0DD29}"/>
              </a:ext>
            </a:extLst>
          </p:cNvPr>
          <p:cNvPicPr>
            <a:picLocks noChangeAspect="1"/>
          </p:cNvPicPr>
          <p:nvPr/>
        </p:nvPicPr>
        <p:blipFill rotWithShape="1">
          <a:blip r:embed="rId2"/>
          <a:srcRect t="16468" b="19134"/>
          <a:stretch/>
        </p:blipFill>
        <p:spPr bwMode="auto">
          <a:xfrm>
            <a:off x="4118343" y="123231"/>
            <a:ext cx="3955314" cy="1432232"/>
          </a:xfrm>
          <a:prstGeom prst="rect">
            <a:avLst/>
          </a:prstGeom>
          <a:ln>
            <a:noFill/>
          </a:ln>
          <a:extLst>
            <a:ext uri="{53640926-AAD7-44D8-BBD7-CCE9431645EC}">
              <a14:shadowObscured xmlns:a14="http://schemas.microsoft.com/office/drawing/2010/main"/>
            </a:ext>
          </a:extLst>
        </p:spPr>
      </p:pic>
      <p:sp>
        <p:nvSpPr>
          <p:cNvPr id="5" name="Textfeld 4">
            <a:extLst>
              <a:ext uri="{FF2B5EF4-FFF2-40B4-BE49-F238E27FC236}">
                <a16:creationId xmlns:a16="http://schemas.microsoft.com/office/drawing/2014/main" id="{043A4F66-2590-4F77-83B1-968AA14C6C31}"/>
              </a:ext>
            </a:extLst>
          </p:cNvPr>
          <p:cNvSpPr txBox="1"/>
          <p:nvPr/>
        </p:nvSpPr>
        <p:spPr>
          <a:xfrm>
            <a:off x="791570" y="2223343"/>
            <a:ext cx="10658902" cy="4428392"/>
          </a:xfrm>
          <a:prstGeom prst="rect">
            <a:avLst/>
          </a:prstGeom>
          <a:noFill/>
        </p:spPr>
        <p:txBody>
          <a:bodyPr wrap="square" rtlCol="0">
            <a:spAutoFit/>
          </a:bodyPr>
          <a:lstStyle/>
          <a:p>
            <a:pPr algn="just">
              <a:lnSpc>
                <a:spcPct val="107000"/>
              </a:lnSpc>
              <a:spcAft>
                <a:spcPts val="800"/>
              </a:spcAft>
            </a:pPr>
            <a:r>
              <a:rPr lang="de-DE" sz="1800" b="1" u="sng" dirty="0">
                <a:effectLst/>
                <a:latin typeface="Calibri" panose="020F0502020204030204" pitchFamily="34" charset="0"/>
                <a:ea typeface="Calibri" panose="020F0502020204030204" pitchFamily="34" charset="0"/>
                <a:cs typeface="Times New Roman" panose="02020603050405020304" pitchFamily="18" charset="0"/>
              </a:rPr>
              <a:t>Hauptschulabschluss nach Klasse 10</a:t>
            </a:r>
            <a:endParaRPr lang="de-DE" sz="18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de-DE" sz="1800" dirty="0">
                <a:effectLst/>
                <a:latin typeface="Calibri" panose="020F0502020204030204" pitchFamily="34" charset="0"/>
                <a:ea typeface="Calibri" panose="020F0502020204030204" pitchFamily="34" charset="0"/>
                <a:cs typeface="Times New Roman" panose="02020603050405020304" pitchFamily="18" charset="0"/>
              </a:rPr>
              <a:t>Mit diesem Abschluss kann natürlich auch eine berufliche Ausbildung im Betrieb absolviert werden. Es geht aber auch schulisch mit vielen Möglichkeiten weiter: für diese </a:t>
            </a:r>
            <a:r>
              <a:rPr lang="de-DE" sz="1800" dirty="0" err="1">
                <a:effectLst/>
                <a:latin typeface="Calibri" panose="020F0502020204030204" pitchFamily="34" charset="0"/>
                <a:ea typeface="Calibri" panose="020F0502020204030204" pitchFamily="34" charset="0"/>
                <a:cs typeface="Times New Roman" panose="02020603050405020304" pitchFamily="18" charset="0"/>
              </a:rPr>
              <a:t>Schüler:innen</a:t>
            </a:r>
            <a:r>
              <a:rPr lang="de-DE" sz="1800" dirty="0">
                <a:effectLst/>
                <a:latin typeface="Calibri" panose="020F0502020204030204" pitchFamily="34" charset="0"/>
                <a:ea typeface="Calibri" panose="020F0502020204030204" pitchFamily="34" charset="0"/>
                <a:cs typeface="Times New Roman" panose="02020603050405020304" pitchFamily="18" charset="0"/>
              </a:rPr>
              <a:t> gibt es die </a:t>
            </a:r>
            <a:r>
              <a:rPr lang="de-DE" sz="1800" b="1" u="sng" dirty="0">
                <a:effectLst/>
                <a:latin typeface="Calibri" panose="020F0502020204030204" pitchFamily="34" charset="0"/>
                <a:ea typeface="Calibri" panose="020F0502020204030204" pitchFamily="34" charset="0"/>
                <a:cs typeface="Times New Roman" panose="02020603050405020304" pitchFamily="18" charset="0"/>
              </a:rPr>
              <a:t>einjährige Berufsfachschule Typ II</a:t>
            </a:r>
            <a:r>
              <a:rPr lang="de-DE" sz="1800" dirty="0">
                <a:effectLst/>
                <a:latin typeface="Calibri" panose="020F0502020204030204" pitchFamily="34" charset="0"/>
                <a:ea typeface="Calibri" panose="020F0502020204030204" pitchFamily="34" charset="0"/>
                <a:cs typeface="Times New Roman" panose="02020603050405020304" pitchFamily="18" charset="0"/>
              </a:rPr>
              <a:t>. Ziel ist jeweils, neben der Vermittlung berufspraktischer Kenntnisse, der FOR-Abschluss.</a:t>
            </a:r>
          </a:p>
          <a:p>
            <a:pPr algn="just">
              <a:lnSpc>
                <a:spcPct val="107000"/>
              </a:lnSpc>
              <a:spcAft>
                <a:spcPts val="800"/>
              </a:spcAft>
            </a:pPr>
            <a:r>
              <a:rPr lang="de-DE" sz="1800" dirty="0">
                <a:effectLst/>
                <a:latin typeface="Calibri" panose="020F0502020204030204" pitchFamily="34" charset="0"/>
                <a:ea typeface="Calibri" panose="020F0502020204030204" pitchFamily="34" charset="0"/>
                <a:cs typeface="Times New Roman" panose="02020603050405020304" pitchFamily="18" charset="0"/>
              </a:rPr>
              <a:t>Am </a:t>
            </a:r>
            <a:r>
              <a:rPr lang="de-DE" sz="1800" b="1" u="sng" dirty="0">
                <a:effectLst/>
                <a:latin typeface="Calibri" panose="020F0502020204030204" pitchFamily="34" charset="0"/>
                <a:ea typeface="Calibri" panose="020F0502020204030204" pitchFamily="34" charset="0"/>
                <a:cs typeface="Times New Roman" panose="02020603050405020304" pitchFamily="18" charset="0"/>
              </a:rPr>
              <a:t>BTI Neuss</a:t>
            </a:r>
            <a:r>
              <a:rPr lang="de-DE" sz="1800" dirty="0">
                <a:effectLst/>
                <a:latin typeface="Calibri" panose="020F0502020204030204" pitchFamily="34" charset="0"/>
                <a:ea typeface="Calibri" panose="020F0502020204030204" pitchFamily="34" charset="0"/>
                <a:cs typeface="Times New Roman" panose="02020603050405020304" pitchFamily="18" charset="0"/>
              </a:rPr>
              <a:t> geht es um die Fachrichtungen: Metalltechnik, Elektrotechnik oder Farbtechnik und Raumgestaltung. Am </a:t>
            </a:r>
            <a:r>
              <a:rPr lang="de-DE" sz="1800" b="1" u="sng" dirty="0">
                <a:effectLst/>
                <a:latin typeface="Calibri" panose="020F0502020204030204" pitchFamily="34" charset="0"/>
                <a:ea typeface="Calibri" panose="020F0502020204030204" pitchFamily="34" charset="0"/>
                <a:cs typeface="Times New Roman" panose="02020603050405020304" pitchFamily="18" charset="0"/>
              </a:rPr>
              <a:t>BBZ </a:t>
            </a:r>
            <a:r>
              <a:rPr lang="de-DE" sz="1800" b="1" u="sng" dirty="0" err="1">
                <a:effectLst/>
                <a:latin typeface="Calibri" panose="020F0502020204030204" pitchFamily="34" charset="0"/>
                <a:ea typeface="Calibri" panose="020F0502020204030204" pitchFamily="34" charset="0"/>
                <a:cs typeface="Times New Roman" panose="02020603050405020304" pitchFamily="18" charset="0"/>
              </a:rPr>
              <a:t>Weingartstraße</a:t>
            </a:r>
            <a:r>
              <a:rPr lang="de-DE" sz="1800" dirty="0">
                <a:effectLst/>
                <a:latin typeface="Calibri" panose="020F0502020204030204" pitchFamily="34" charset="0"/>
                <a:ea typeface="Calibri" panose="020F0502020204030204" pitchFamily="34" charset="0"/>
                <a:cs typeface="Times New Roman" panose="02020603050405020304" pitchFamily="18" charset="0"/>
              </a:rPr>
              <a:t> sind es die Themenschwerpunkte Handel und Wirtschaft, am </a:t>
            </a:r>
            <a:r>
              <a:rPr lang="de-DE" sz="1800" b="1" u="sng" dirty="0">
                <a:effectLst/>
                <a:latin typeface="Calibri" panose="020F0502020204030204" pitchFamily="34" charset="0"/>
                <a:ea typeface="Calibri" panose="020F0502020204030204" pitchFamily="34" charset="0"/>
                <a:cs typeface="Times New Roman" panose="02020603050405020304" pitchFamily="18" charset="0"/>
              </a:rPr>
              <a:t>BBZ Dormagen</a:t>
            </a:r>
            <a:r>
              <a:rPr lang="de-DE" sz="1800" dirty="0">
                <a:effectLst/>
                <a:latin typeface="Calibri" panose="020F0502020204030204" pitchFamily="34" charset="0"/>
                <a:ea typeface="Calibri" panose="020F0502020204030204" pitchFamily="34" charset="0"/>
                <a:cs typeface="Times New Roman" panose="02020603050405020304" pitchFamily="18" charset="0"/>
              </a:rPr>
              <a:t> geht es um Wirtschaft und Verwaltung, am </a:t>
            </a:r>
            <a:r>
              <a:rPr lang="de-DE" sz="1800" b="1" u="sng" dirty="0">
                <a:effectLst/>
                <a:latin typeface="Calibri" panose="020F0502020204030204" pitchFamily="34" charset="0"/>
                <a:ea typeface="Calibri" panose="020F0502020204030204" pitchFamily="34" charset="0"/>
                <a:cs typeface="Times New Roman" panose="02020603050405020304" pitchFamily="18" charset="0"/>
              </a:rPr>
              <a:t>BBZ Grevenbroich</a:t>
            </a:r>
            <a:r>
              <a:rPr lang="de-DE" sz="1800" dirty="0">
                <a:effectLst/>
                <a:latin typeface="Calibri" panose="020F0502020204030204" pitchFamily="34" charset="0"/>
                <a:ea typeface="Calibri" panose="020F0502020204030204" pitchFamily="34" charset="0"/>
                <a:cs typeface="Times New Roman" panose="02020603050405020304" pitchFamily="18" charset="0"/>
              </a:rPr>
              <a:t> werden weitere Schwerpunkte angeboten. Neben der Handelsschule gibt es den Bereich Fahrzeugtechnik, Ernährung und Versorgungsmanagement, Kinderpflege und Sozialassistenz. </a:t>
            </a:r>
          </a:p>
          <a:p>
            <a:pPr algn="just">
              <a:lnSpc>
                <a:spcPct val="107000"/>
              </a:lnSpc>
              <a:spcAft>
                <a:spcPts val="800"/>
              </a:spcAft>
            </a:pPr>
            <a:r>
              <a:rPr lang="de-DE" sz="1800" dirty="0">
                <a:effectLst/>
                <a:latin typeface="Calibri" panose="020F0502020204030204" pitchFamily="34" charset="0"/>
                <a:ea typeface="Calibri" panose="020F0502020204030204" pitchFamily="34" charset="0"/>
                <a:cs typeface="Times New Roman" panose="02020603050405020304" pitchFamily="18" charset="0"/>
              </a:rPr>
              <a:t>In Zweijährigen Berufsfachschulausbildungen kann am Erzbischöflichen Bildungszentrum Neuss mit dem Hauptschulabschluss die Ausbildung zum staatlich geprüften Sozialassistent absolviert werden. Auch hier wird der FOR am Ende erreicht.</a:t>
            </a:r>
          </a:p>
          <a:p>
            <a:endParaRPr lang="de-DE" sz="2400" dirty="0"/>
          </a:p>
        </p:txBody>
      </p:sp>
    </p:spTree>
    <p:extLst>
      <p:ext uri="{BB962C8B-B14F-4D97-AF65-F5344CB8AC3E}">
        <p14:creationId xmlns:p14="http://schemas.microsoft.com/office/powerpoint/2010/main" val="155993057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Grafik 3">
            <a:extLst>
              <a:ext uri="{FF2B5EF4-FFF2-40B4-BE49-F238E27FC236}">
                <a16:creationId xmlns:a16="http://schemas.microsoft.com/office/drawing/2014/main" id="{24D39701-B44D-4C96-A8AA-57E57DA0DD29}"/>
              </a:ext>
            </a:extLst>
          </p:cNvPr>
          <p:cNvPicPr>
            <a:picLocks noChangeAspect="1"/>
          </p:cNvPicPr>
          <p:nvPr/>
        </p:nvPicPr>
        <p:blipFill rotWithShape="1">
          <a:blip r:embed="rId2"/>
          <a:srcRect t="16468" b="19134"/>
          <a:stretch/>
        </p:blipFill>
        <p:spPr bwMode="auto">
          <a:xfrm>
            <a:off x="4118343" y="123231"/>
            <a:ext cx="3955314" cy="1432232"/>
          </a:xfrm>
          <a:prstGeom prst="rect">
            <a:avLst/>
          </a:prstGeom>
          <a:ln>
            <a:noFill/>
          </a:ln>
          <a:extLst>
            <a:ext uri="{53640926-AAD7-44D8-BBD7-CCE9431645EC}">
              <a14:shadowObscured xmlns:a14="http://schemas.microsoft.com/office/drawing/2010/main"/>
            </a:ext>
          </a:extLst>
        </p:spPr>
      </p:pic>
      <p:sp>
        <p:nvSpPr>
          <p:cNvPr id="5" name="Textfeld 4">
            <a:extLst>
              <a:ext uri="{FF2B5EF4-FFF2-40B4-BE49-F238E27FC236}">
                <a16:creationId xmlns:a16="http://schemas.microsoft.com/office/drawing/2014/main" id="{043A4F66-2590-4F77-83B1-968AA14C6C31}"/>
              </a:ext>
            </a:extLst>
          </p:cNvPr>
          <p:cNvSpPr txBox="1"/>
          <p:nvPr/>
        </p:nvSpPr>
        <p:spPr>
          <a:xfrm>
            <a:off x="791570" y="2223343"/>
            <a:ext cx="10658902" cy="3733073"/>
          </a:xfrm>
          <a:prstGeom prst="rect">
            <a:avLst/>
          </a:prstGeom>
          <a:noFill/>
        </p:spPr>
        <p:txBody>
          <a:bodyPr wrap="square" rtlCol="0">
            <a:spAutoFit/>
          </a:bodyPr>
          <a:lstStyle/>
          <a:p>
            <a:pPr algn="just">
              <a:lnSpc>
                <a:spcPct val="107000"/>
              </a:lnSpc>
              <a:spcAft>
                <a:spcPts val="800"/>
              </a:spcAft>
            </a:pPr>
            <a:r>
              <a:rPr lang="de-DE" sz="1800" b="1" u="sng" dirty="0">
                <a:effectLst/>
                <a:latin typeface="Calibri" panose="020F0502020204030204" pitchFamily="34" charset="0"/>
                <a:ea typeface="Calibri" panose="020F0502020204030204" pitchFamily="34" charset="0"/>
                <a:cs typeface="Times New Roman" panose="02020603050405020304" pitchFamily="18" charset="0"/>
              </a:rPr>
              <a:t>FOR</a:t>
            </a:r>
            <a:endParaRPr lang="de-DE" sz="18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de-DE" sz="1800" dirty="0">
                <a:effectLst/>
                <a:latin typeface="Calibri" panose="020F0502020204030204" pitchFamily="34" charset="0"/>
                <a:ea typeface="Calibri" panose="020F0502020204030204" pitchFamily="34" charset="0"/>
                <a:cs typeface="Times New Roman" panose="02020603050405020304" pitchFamily="18" charset="0"/>
              </a:rPr>
              <a:t>Mit dem FOR kann die </a:t>
            </a:r>
            <a:r>
              <a:rPr lang="de-DE" sz="1800" b="1" u="sng" dirty="0">
                <a:effectLst/>
                <a:latin typeface="Calibri" panose="020F0502020204030204" pitchFamily="34" charset="0"/>
                <a:ea typeface="Calibri" panose="020F0502020204030204" pitchFamily="34" charset="0"/>
                <a:cs typeface="Times New Roman" panose="02020603050405020304" pitchFamily="18" charset="0"/>
              </a:rPr>
              <a:t>zweijährige Berufsfachschule</a:t>
            </a:r>
            <a:r>
              <a:rPr lang="de-DE" sz="1800" dirty="0">
                <a:effectLst/>
                <a:latin typeface="Calibri" panose="020F0502020204030204" pitchFamily="34" charset="0"/>
                <a:ea typeface="Calibri" panose="020F0502020204030204" pitchFamily="34" charset="0"/>
                <a:cs typeface="Times New Roman" panose="02020603050405020304" pitchFamily="18" charset="0"/>
              </a:rPr>
              <a:t> besucht werden. Nach erfolgreichem Abschluss erhält man die Fachhochschulreife (schulischer Teil, der praktische Teil müsste dann, zum Studium an einer Fachhochschule, über ein vorgeschaltetes Praktikum erworben werden).</a:t>
            </a:r>
          </a:p>
          <a:p>
            <a:pPr algn="just">
              <a:lnSpc>
                <a:spcPct val="107000"/>
              </a:lnSpc>
              <a:spcAft>
                <a:spcPts val="800"/>
              </a:spcAft>
            </a:pPr>
            <a:r>
              <a:rPr lang="de-DE" sz="1800" dirty="0">
                <a:effectLst/>
                <a:latin typeface="Calibri" panose="020F0502020204030204" pitchFamily="34" charset="0"/>
                <a:ea typeface="Calibri" panose="020F0502020204030204" pitchFamily="34" charset="0"/>
                <a:cs typeface="Times New Roman" panose="02020603050405020304" pitchFamily="18" charset="0"/>
              </a:rPr>
              <a:t>Am </a:t>
            </a:r>
            <a:r>
              <a:rPr lang="de-DE" sz="1800" b="1" u="sng" dirty="0">
                <a:effectLst/>
                <a:latin typeface="Calibri" panose="020F0502020204030204" pitchFamily="34" charset="0"/>
                <a:ea typeface="Calibri" panose="020F0502020204030204" pitchFamily="34" charset="0"/>
                <a:cs typeface="Times New Roman" panose="02020603050405020304" pitchFamily="18" charset="0"/>
              </a:rPr>
              <a:t>BTI Neuss</a:t>
            </a:r>
            <a:r>
              <a:rPr lang="de-DE" sz="1800" dirty="0">
                <a:effectLst/>
                <a:latin typeface="Calibri" panose="020F0502020204030204" pitchFamily="34" charset="0"/>
                <a:ea typeface="Calibri" panose="020F0502020204030204" pitchFamily="34" charset="0"/>
                <a:cs typeface="Times New Roman" panose="02020603050405020304" pitchFamily="18" charset="0"/>
              </a:rPr>
              <a:t> geht es um die Fachrichtungen: Elektrotechnik, Gestaltung, Metalltechnik und Informationstechnik. An der </a:t>
            </a:r>
            <a:r>
              <a:rPr lang="de-DE" sz="1800" b="1" u="sng" dirty="0" err="1">
                <a:effectLst/>
                <a:latin typeface="Calibri" panose="020F0502020204030204" pitchFamily="34" charset="0"/>
                <a:ea typeface="Calibri" panose="020F0502020204030204" pitchFamily="34" charset="0"/>
                <a:cs typeface="Times New Roman" panose="02020603050405020304" pitchFamily="18" charset="0"/>
              </a:rPr>
              <a:t>Weingartstraße</a:t>
            </a:r>
            <a:r>
              <a:rPr lang="de-DE" sz="1800" dirty="0">
                <a:effectLst/>
                <a:latin typeface="Calibri" panose="020F0502020204030204" pitchFamily="34" charset="0"/>
                <a:ea typeface="Calibri" panose="020F0502020204030204" pitchFamily="34" charset="0"/>
                <a:cs typeface="Times New Roman" panose="02020603050405020304" pitchFamily="18" charset="0"/>
              </a:rPr>
              <a:t> kann die Höhere Handelsschule besucht werden. Am </a:t>
            </a:r>
            <a:r>
              <a:rPr lang="de-DE" sz="1800" b="1" u="sng" dirty="0">
                <a:effectLst/>
                <a:latin typeface="Calibri" panose="020F0502020204030204" pitchFamily="34" charset="0"/>
                <a:ea typeface="Calibri" panose="020F0502020204030204" pitchFamily="34" charset="0"/>
                <a:cs typeface="Times New Roman" panose="02020603050405020304" pitchFamily="18" charset="0"/>
              </a:rPr>
              <a:t>Erzbischöflichen Berufskolleg Neuss</a:t>
            </a:r>
            <a:r>
              <a:rPr lang="de-DE" sz="1800" dirty="0">
                <a:effectLst/>
                <a:latin typeface="Calibri" panose="020F0502020204030204" pitchFamily="34" charset="0"/>
                <a:ea typeface="Calibri" panose="020F0502020204030204" pitchFamily="34" charset="0"/>
                <a:cs typeface="Times New Roman" panose="02020603050405020304" pitchFamily="18" charset="0"/>
              </a:rPr>
              <a:t> kann mit diesem Abschluss die Ausbildung zur Kinderpflegerin absolviert werden. Am </a:t>
            </a:r>
            <a:r>
              <a:rPr lang="de-DE" sz="1800" b="1" u="sng" dirty="0">
                <a:effectLst/>
                <a:latin typeface="Calibri" panose="020F0502020204030204" pitchFamily="34" charset="0"/>
                <a:ea typeface="Calibri" panose="020F0502020204030204" pitchFamily="34" charset="0"/>
                <a:cs typeface="Times New Roman" panose="02020603050405020304" pitchFamily="18" charset="0"/>
              </a:rPr>
              <a:t>BBZ Dormagen</a:t>
            </a:r>
            <a:r>
              <a:rPr lang="de-DE" sz="1800" dirty="0">
                <a:effectLst/>
                <a:latin typeface="Calibri" panose="020F0502020204030204" pitchFamily="34" charset="0"/>
                <a:ea typeface="Calibri" panose="020F0502020204030204" pitchFamily="34" charset="0"/>
                <a:cs typeface="Times New Roman" panose="02020603050405020304" pitchFamily="18" charset="0"/>
              </a:rPr>
              <a:t> wird ebenfalls die Höhere Handelsschule angeboten. Am </a:t>
            </a:r>
            <a:r>
              <a:rPr lang="de-DE" sz="1800" b="1" u="sng" dirty="0">
                <a:effectLst/>
                <a:latin typeface="Calibri" panose="020F0502020204030204" pitchFamily="34" charset="0"/>
                <a:ea typeface="Calibri" panose="020F0502020204030204" pitchFamily="34" charset="0"/>
                <a:cs typeface="Times New Roman" panose="02020603050405020304" pitchFamily="18" charset="0"/>
              </a:rPr>
              <a:t>BBZ Grevenbroich</a:t>
            </a:r>
            <a:r>
              <a:rPr lang="de-DE" sz="1800" dirty="0">
                <a:effectLst/>
                <a:latin typeface="Calibri" panose="020F0502020204030204" pitchFamily="34" charset="0"/>
                <a:ea typeface="Calibri" panose="020F0502020204030204" pitchFamily="34" charset="0"/>
                <a:cs typeface="Times New Roman" panose="02020603050405020304" pitchFamily="18" charset="0"/>
              </a:rPr>
              <a:t> erlaubt der Abschluss den Besuch der Fachoberschule für Gesundheit und Soziales und auch dort gibt es eine Höhere Handelsschule.</a:t>
            </a:r>
          </a:p>
          <a:p>
            <a:endParaRPr lang="de-DE" sz="2400" dirty="0"/>
          </a:p>
        </p:txBody>
      </p:sp>
    </p:spTree>
    <p:extLst>
      <p:ext uri="{BB962C8B-B14F-4D97-AF65-F5344CB8AC3E}">
        <p14:creationId xmlns:p14="http://schemas.microsoft.com/office/powerpoint/2010/main" val="1544684711"/>
      </p:ext>
    </p:extLst>
  </p:cSld>
  <p:clrMapOvr>
    <a:masterClrMapping/>
  </p:clrMapOvr>
</p:sld>
</file>

<file path=ppt/theme/theme1.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1849</Words>
  <Application>Microsoft Office PowerPoint</Application>
  <PresentationFormat>Breitbild</PresentationFormat>
  <Paragraphs>101</Paragraphs>
  <Slides>22</Slides>
  <Notes>0</Notes>
  <HiddenSlides>0</HiddenSlides>
  <MMClips>0</MMClips>
  <ScaleCrop>false</ScaleCrop>
  <HeadingPairs>
    <vt:vector size="6" baseType="variant">
      <vt:variant>
        <vt:lpstr>Verwendete Schriftarten</vt:lpstr>
      </vt:variant>
      <vt:variant>
        <vt:i4>5</vt:i4>
      </vt:variant>
      <vt:variant>
        <vt:lpstr>Design</vt:lpstr>
      </vt:variant>
      <vt:variant>
        <vt:i4>1</vt:i4>
      </vt:variant>
      <vt:variant>
        <vt:lpstr>Folientitel</vt:lpstr>
      </vt:variant>
      <vt:variant>
        <vt:i4>22</vt:i4>
      </vt:variant>
    </vt:vector>
  </HeadingPairs>
  <TitlesOfParts>
    <vt:vector size="28" baseType="lpstr">
      <vt:lpstr>Arial</vt:lpstr>
      <vt:lpstr>Calibri</vt:lpstr>
      <vt:lpstr>Calibri Light</vt:lpstr>
      <vt:lpstr>Symbol</vt:lpstr>
      <vt:lpstr>Wingdings</vt:lpstr>
      <vt:lpstr>Office</vt:lpstr>
      <vt:lpstr>Übersicht</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Übersicht</dc:title>
  <dc:creator>Joachim Steinberg</dc:creator>
  <cp:lastModifiedBy>Joachim Steinberg</cp:lastModifiedBy>
  <cp:revision>5</cp:revision>
  <dcterms:created xsi:type="dcterms:W3CDTF">2022-02-16T11:26:44Z</dcterms:created>
  <dcterms:modified xsi:type="dcterms:W3CDTF">2022-02-17T09:14:49Z</dcterms:modified>
</cp:coreProperties>
</file>